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2"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1" r:id="rId36"/>
    <p:sldId id="290"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053" autoAdjust="0"/>
  </p:normalViewPr>
  <p:slideViewPr>
    <p:cSldViewPr snapToGrid="0">
      <p:cViewPr>
        <p:scale>
          <a:sx n="76" d="100"/>
          <a:sy n="76" d="100"/>
        </p:scale>
        <p:origin x="-462"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10/25/2016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46C117F-5CCF-4837-BE5F-2B92066CAFAF}" type="datetimeFigureOut">
              <a:rPr lang="en-US" dirty="0"/>
              <a:t>10/25/2016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84EB90BD-B6CE-46B7-997F-7313B992CCDC}" type="datetimeFigureOut">
              <a:rPr lang="en-US" dirty="0"/>
              <a:t>10/25/2016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it-IT" smtClean="0"/>
              <a:t>Fare clic per modificare lo stile del titolo</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CDB9D11F-B188-461D-B23F-39381795C052}" type="datetimeFigureOut">
              <a:rPr lang="en-US" dirty="0"/>
              <a:t>10/25/2016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52E6D8D9-55A2-4063-B0F3-121F44549695}" type="datetimeFigureOut">
              <a:rPr lang="en-US" dirty="0"/>
              <a:t>10/25/2016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it-IT" smtClean="0"/>
              <a:t>Fare clic per modificare lo stile del titolo</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D4B24536-994D-4021-A283-9F449C0DB509}" type="datetimeFigureOut">
              <a:rPr lang="en-US" dirty="0"/>
              <a:t>10/25/2016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it-IT" smtClean="0"/>
              <a:t>Fare clic per modificare lo stile del titolo</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3CBBBB78-C96F-47B7-AB17-D852CA960AC9}" type="datetimeFigureOut">
              <a:rPr lang="en-US" dirty="0"/>
              <a:t>10/25/2016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10/25/2016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10/25/2016</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10/25/2016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30578ACC-22D6-47C1-A373-4FD133E34F3C}" type="datetimeFigureOut">
              <a:rPr lang="en-US" dirty="0"/>
              <a:t>10/25/2016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10/25/2016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680322" y="3030008"/>
            <a:ext cx="4698355" cy="2906179"/>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5594123" y="3030008"/>
            <a:ext cx="4700059" cy="2906179"/>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10/25/2016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10/25/2016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10/25/2016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it-IT" smtClean="0"/>
              <a:t>Fare clic per modificare lo stile del titolo</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E331444B-B92B-4E27-8C94-BB93EAF5CB18}" type="datetimeFigureOut">
              <a:rPr lang="en-US" dirty="0"/>
              <a:t>10/25/2016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363EFA5E-FA76-400D-B3DC-F0BA90E6D107}" type="datetimeFigureOut">
              <a:rPr lang="en-US" dirty="0"/>
              <a:t>10/25/2016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10/25/2016</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46224" y="2567811"/>
            <a:ext cx="8144134" cy="2385071"/>
          </a:xfrm>
        </p:spPr>
        <p:txBody>
          <a:bodyPr/>
          <a:lstStyle/>
          <a:p>
            <a:r>
              <a:rPr lang="it-IT" dirty="0" smtClean="0"/>
              <a:t>Il Contratto di apprendistato</a:t>
            </a:r>
            <a:br>
              <a:rPr lang="it-IT" dirty="0" smtClean="0"/>
            </a:br>
            <a:endParaRPr lang="it-IT" dirty="0"/>
          </a:p>
        </p:txBody>
      </p:sp>
      <p:sp>
        <p:nvSpPr>
          <p:cNvPr id="3" name="Sottotitolo 2"/>
          <p:cNvSpPr>
            <a:spLocks noGrp="1"/>
          </p:cNvSpPr>
          <p:nvPr>
            <p:ph type="subTitle" idx="1"/>
          </p:nvPr>
        </p:nvSpPr>
        <p:spPr/>
        <p:txBody>
          <a:bodyPr>
            <a:normAutofit/>
          </a:bodyPr>
          <a:lstStyle/>
          <a:p>
            <a:r>
              <a:rPr lang="it-IT" sz="2400" b="1" dirty="0" smtClean="0"/>
              <a:t>Le domande</a:t>
            </a:r>
            <a:endParaRPr lang="it-IT" sz="2400" b="1" dirty="0"/>
          </a:p>
        </p:txBody>
      </p:sp>
    </p:spTree>
    <p:extLst>
      <p:ext uri="{BB962C8B-B14F-4D97-AF65-F5344CB8AC3E}">
        <p14:creationId xmlns:p14="http://schemas.microsoft.com/office/powerpoint/2010/main" val="3562018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E</a:t>
            </a:r>
            <a:r>
              <a:rPr lang="it-IT" b="1" dirty="0"/>
              <a:t>’ possibile stipulare un contratto di apprendistato professionalizzante part time?</a:t>
            </a:r>
            <a:r>
              <a:rPr lang="it-IT" dirty="0"/>
              <a:t/>
            </a:r>
            <a:br>
              <a:rPr lang="it-IT" dirty="0"/>
            </a:br>
            <a:endParaRPr lang="it-IT" dirty="0"/>
          </a:p>
        </p:txBody>
      </p:sp>
      <p:sp>
        <p:nvSpPr>
          <p:cNvPr id="3" name="Segnaposto contenuto 2"/>
          <p:cNvSpPr>
            <a:spLocks noGrp="1"/>
          </p:cNvSpPr>
          <p:nvPr>
            <p:ph idx="1"/>
          </p:nvPr>
        </p:nvSpPr>
        <p:spPr/>
        <p:txBody>
          <a:bodyPr/>
          <a:lstStyle/>
          <a:p>
            <a:pPr marL="0" indent="0" algn="ctr">
              <a:buNone/>
            </a:pPr>
            <a:endParaRPr lang="it-IT" dirty="0" smtClean="0"/>
          </a:p>
          <a:p>
            <a:pPr marL="0" indent="0" algn="ctr">
              <a:buNone/>
            </a:pPr>
            <a:r>
              <a:rPr lang="it-IT" dirty="0" smtClean="0"/>
              <a:t>Il </a:t>
            </a:r>
            <a:r>
              <a:rPr lang="it-IT" dirty="0"/>
              <a:t>contratto di apprendistato può essere a tempo pieno o part-time, valutando, però, che la durata delle prestazioni lavorative sia tale da permettere il conseguimento della qualifica professionale oggetto del contratto.</a:t>
            </a:r>
          </a:p>
        </p:txBody>
      </p:sp>
    </p:spTree>
    <p:extLst>
      <p:ext uri="{BB962C8B-B14F-4D97-AF65-F5344CB8AC3E}">
        <p14:creationId xmlns:p14="http://schemas.microsoft.com/office/powerpoint/2010/main" val="160493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Al </a:t>
            </a:r>
            <a:r>
              <a:rPr lang="it-IT" b="1" dirty="0"/>
              <a:t>termine del periodo di apprendistato il rapporto si trasforma automaticamente in rapporto a tempo indeterminato?</a:t>
            </a:r>
            <a:r>
              <a:rPr lang="it-IT" dirty="0"/>
              <a:t/>
            </a:r>
            <a:br>
              <a:rPr lang="it-IT" dirty="0"/>
            </a:br>
            <a:endParaRPr lang="it-IT" dirty="0"/>
          </a:p>
        </p:txBody>
      </p:sp>
      <p:sp>
        <p:nvSpPr>
          <p:cNvPr id="3" name="Segnaposto contenuto 2"/>
          <p:cNvSpPr>
            <a:spLocks noGrp="1"/>
          </p:cNvSpPr>
          <p:nvPr>
            <p:ph idx="1"/>
          </p:nvPr>
        </p:nvSpPr>
        <p:spPr/>
        <p:txBody>
          <a:bodyPr/>
          <a:lstStyle/>
          <a:p>
            <a:pPr marL="0" indent="0" algn="ctr">
              <a:buNone/>
            </a:pPr>
            <a:endParaRPr lang="it-IT" dirty="0" smtClean="0"/>
          </a:p>
          <a:p>
            <a:pPr marL="0" indent="0" algn="ctr">
              <a:buNone/>
            </a:pPr>
            <a:r>
              <a:rPr lang="it-IT" dirty="0" smtClean="0"/>
              <a:t>Al </a:t>
            </a:r>
            <a:r>
              <a:rPr lang="it-IT" dirty="0"/>
              <a:t>termine dell’apprendistato, se entrambe le parti non esercitano la facoltà di recesso di cui all’art. 2118 c.c. (con preavviso) il rapporto prosegue come un ordinario rapporto di lavoro subordinato a tempo indeterminato.</a:t>
            </a:r>
          </a:p>
        </p:txBody>
      </p:sp>
    </p:spTree>
    <p:extLst>
      <p:ext uri="{BB962C8B-B14F-4D97-AF65-F5344CB8AC3E}">
        <p14:creationId xmlns:p14="http://schemas.microsoft.com/office/powerpoint/2010/main" val="3958585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Durante </a:t>
            </a:r>
            <a:r>
              <a:rPr lang="it-IT" b="1" dirty="0"/>
              <a:t>l’apprendistato, il datore di lavoro può recedere in qualsiasi momento dal rapporto di apprendistato?</a:t>
            </a:r>
            <a:r>
              <a:rPr lang="it-IT" dirty="0"/>
              <a:t/>
            </a:r>
            <a:br>
              <a:rPr lang="it-IT" dirty="0"/>
            </a:br>
            <a:endParaRPr lang="it-IT" dirty="0"/>
          </a:p>
        </p:txBody>
      </p:sp>
      <p:sp>
        <p:nvSpPr>
          <p:cNvPr id="3" name="Segnaposto contenuto 2"/>
          <p:cNvSpPr>
            <a:spLocks noGrp="1"/>
          </p:cNvSpPr>
          <p:nvPr>
            <p:ph idx="1"/>
          </p:nvPr>
        </p:nvSpPr>
        <p:spPr/>
        <p:txBody>
          <a:bodyPr/>
          <a:lstStyle/>
          <a:p>
            <a:pPr marL="0" indent="0" algn="ctr">
              <a:buNone/>
            </a:pPr>
            <a:endParaRPr lang="it-IT" dirty="0" smtClean="0"/>
          </a:p>
          <a:p>
            <a:pPr marL="0" indent="0" algn="ctr">
              <a:buNone/>
            </a:pPr>
            <a:r>
              <a:rPr lang="it-IT" dirty="0" smtClean="0"/>
              <a:t>Durante </a:t>
            </a:r>
            <a:r>
              <a:rPr lang="it-IT" dirty="0"/>
              <a:t>l’apprendistato trovano applicazione le sanzioni previste dalla normativa vigente per il licenziamento illegittimo.</a:t>
            </a:r>
            <a:br>
              <a:rPr lang="it-IT" dirty="0"/>
            </a:br>
            <a:r>
              <a:rPr lang="it-IT" dirty="0"/>
              <a:t>Il recesso è sempre possibile “ad </a:t>
            </a:r>
            <a:r>
              <a:rPr lang="it-IT" dirty="0" err="1"/>
              <a:t>nutum</a:t>
            </a:r>
            <a:r>
              <a:rPr lang="it-IT" dirty="0"/>
              <a:t>” durante il periodo di prova.</a:t>
            </a:r>
          </a:p>
        </p:txBody>
      </p:sp>
    </p:spTree>
    <p:extLst>
      <p:ext uri="{BB962C8B-B14F-4D97-AF65-F5344CB8AC3E}">
        <p14:creationId xmlns:p14="http://schemas.microsoft.com/office/powerpoint/2010/main" val="3867044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Quanto </a:t>
            </a:r>
            <a:r>
              <a:rPr lang="it-IT" b="1" dirty="0"/>
              <a:t>dura l’apprendistato professionalizzante?</a:t>
            </a:r>
            <a:r>
              <a:rPr lang="it-IT" dirty="0"/>
              <a:t/>
            </a:r>
            <a:br>
              <a:rPr lang="it-IT" dirty="0"/>
            </a:br>
            <a:endParaRPr lang="it-IT" dirty="0"/>
          </a:p>
        </p:txBody>
      </p:sp>
      <p:sp>
        <p:nvSpPr>
          <p:cNvPr id="3" name="Segnaposto contenuto 2"/>
          <p:cNvSpPr>
            <a:spLocks noGrp="1"/>
          </p:cNvSpPr>
          <p:nvPr>
            <p:ph idx="1"/>
          </p:nvPr>
        </p:nvSpPr>
        <p:spPr/>
        <p:txBody>
          <a:bodyPr/>
          <a:lstStyle/>
          <a:p>
            <a:pPr marL="0" indent="0" algn="ctr">
              <a:buNone/>
            </a:pPr>
            <a:r>
              <a:rPr lang="it-IT" dirty="0"/>
              <a:t>Gli accordi interconfederali e i contratti collettivi stabiliscono la durata, anche minima, del contratto che, per la sua componente formativa non può comunque essere superiore a tre anni ovvero cinque per le figure professionali dell’artigianato.</a:t>
            </a:r>
            <a:br>
              <a:rPr lang="it-IT" dirty="0"/>
            </a:br>
            <a:r>
              <a:rPr lang="it-IT" dirty="0"/>
              <a:t>Fatto salvo il caso delle </a:t>
            </a:r>
            <a:r>
              <a:rPr lang="it-IT" dirty="0" smtClean="0"/>
              <a:t>*</a:t>
            </a:r>
            <a:r>
              <a:rPr lang="it-IT" b="1" u="sng" dirty="0" smtClean="0"/>
              <a:t>attività </a:t>
            </a:r>
            <a:r>
              <a:rPr lang="it-IT" b="1" u="sng" dirty="0"/>
              <a:t>stagionali</a:t>
            </a:r>
            <a:r>
              <a:rPr lang="it-IT" dirty="0"/>
              <a:t>, il contratto di apprendistato ha una durata minima non inferiore a 6 mesi. </a:t>
            </a:r>
            <a:endParaRPr lang="it-IT" dirty="0" smtClean="0"/>
          </a:p>
          <a:p>
            <a:pPr marL="0" indent="0">
              <a:buNone/>
            </a:pPr>
            <a:endParaRPr lang="it-IT" dirty="0"/>
          </a:p>
          <a:p>
            <a:pPr marL="0" indent="0">
              <a:buNone/>
            </a:pPr>
            <a:endParaRPr lang="it-IT" dirty="0"/>
          </a:p>
        </p:txBody>
      </p:sp>
    </p:spTree>
    <p:extLst>
      <p:ext uri="{BB962C8B-B14F-4D97-AF65-F5344CB8AC3E}">
        <p14:creationId xmlns:p14="http://schemas.microsoft.com/office/powerpoint/2010/main" val="4019367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Quanti </a:t>
            </a:r>
            <a:r>
              <a:rPr lang="it-IT" b="1" dirty="0"/>
              <a:t>apprendisti può assumere un datore di lavoro?</a:t>
            </a:r>
            <a:r>
              <a:rPr lang="it-IT" dirty="0"/>
              <a:t/>
            </a:r>
            <a:br>
              <a:rPr lang="it-IT" dirty="0"/>
            </a:br>
            <a:endParaRPr lang="it-IT" dirty="0"/>
          </a:p>
        </p:txBody>
      </p:sp>
      <p:sp>
        <p:nvSpPr>
          <p:cNvPr id="3" name="Segnaposto contenuto 2"/>
          <p:cNvSpPr>
            <a:spLocks noGrp="1"/>
          </p:cNvSpPr>
          <p:nvPr>
            <p:ph idx="1"/>
          </p:nvPr>
        </p:nvSpPr>
        <p:spPr>
          <a:xfrm>
            <a:off x="680321" y="2055446"/>
            <a:ext cx="9613861" cy="3880743"/>
          </a:xfrm>
        </p:spPr>
        <p:txBody>
          <a:bodyPr>
            <a:normAutofit fontScale="85000" lnSpcReduction="10000"/>
          </a:bodyPr>
          <a:lstStyle/>
          <a:p>
            <a:pPr marL="0" indent="0" algn="ctr">
              <a:buNone/>
            </a:pPr>
            <a:endParaRPr lang="it-IT" dirty="0" smtClean="0"/>
          </a:p>
          <a:p>
            <a:pPr marL="0" indent="0" algn="ctr">
              <a:buNone/>
            </a:pPr>
            <a:r>
              <a:rPr lang="it-IT" dirty="0" smtClean="0"/>
              <a:t>Ai </a:t>
            </a:r>
            <a:r>
              <a:rPr lang="it-IT" dirty="0"/>
              <a:t>sensi dell’art. 42 comma 7 del </a:t>
            </a:r>
            <a:r>
              <a:rPr lang="it-IT" dirty="0" err="1"/>
              <a:t>D.lgs</a:t>
            </a:r>
            <a:r>
              <a:rPr lang="it-IT" dirty="0"/>
              <a:t> 81/2015 il numero complessivo di apprendisti che un datore di lavoro può assumere, direttamente o indirettamente per il tramite delle agenzie di somministrazione di lavoro autorizzate non può` superare il rapporto di 3 a 2 rispetto alle maestranze specializzate e qualificate in servizio presso il medesimo datore di lavoro; tale rapporto non può superare il 100 per cento per i datori di lavoro che occupano un numero di lavoratori inferiore a dieci unita`. E` in ogni caso esclusa la possibilità di assumere in somministrazione apprendisti con contratto di somministrazione a tempo determinato.</a:t>
            </a:r>
            <a:br>
              <a:rPr lang="it-IT" dirty="0"/>
            </a:br>
            <a:r>
              <a:rPr lang="it-IT" dirty="0"/>
              <a:t>Il datore di lavoro che non abbia alle proprie dipendenze lavoratori qualificati o specializzati, o che comunque ne abbia in numero inferiore a tre, </a:t>
            </a:r>
            <a:r>
              <a:rPr lang="it-IT" dirty="0" err="1"/>
              <a:t>puo`</a:t>
            </a:r>
            <a:r>
              <a:rPr lang="it-IT" dirty="0"/>
              <a:t> assumere apprendisti in numero non superiore a tre. Tali disposizioni non si applicano alle imprese artigiane per le quali trovano applicazione le disposizioni di cui all’articolo 4 della legge 8 agosto 1985, n. 443.</a:t>
            </a:r>
          </a:p>
        </p:txBody>
      </p:sp>
    </p:spTree>
    <p:extLst>
      <p:ext uri="{BB962C8B-B14F-4D97-AF65-F5344CB8AC3E}">
        <p14:creationId xmlns:p14="http://schemas.microsoft.com/office/powerpoint/2010/main" val="1854969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Quanti apprendisti può assumere un datore di lavoro?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061101513"/>
              </p:ext>
            </p:extLst>
          </p:nvPr>
        </p:nvGraphicFramePr>
        <p:xfrm>
          <a:off x="680320" y="2336798"/>
          <a:ext cx="9614618" cy="2852616"/>
        </p:xfrm>
        <a:graphic>
          <a:graphicData uri="http://schemas.openxmlformats.org/drawingml/2006/table">
            <a:tbl>
              <a:tblPr firstRow="1" bandRow="1">
                <a:tableStyleId>{5C22544A-7EE6-4342-B048-85BDC9FD1C3A}</a:tableStyleId>
              </a:tblPr>
              <a:tblGrid>
                <a:gridCol w="4807309"/>
                <a:gridCol w="4807309"/>
              </a:tblGrid>
              <a:tr h="713154">
                <a:tc>
                  <a:txBody>
                    <a:bodyPr/>
                    <a:lstStyle/>
                    <a:p>
                      <a:r>
                        <a:rPr lang="it-IT" dirty="0" smtClean="0"/>
                        <a:t>Dimensione aziende</a:t>
                      </a:r>
                      <a:endParaRPr lang="it-IT" dirty="0"/>
                    </a:p>
                  </a:txBody>
                  <a:tcPr/>
                </a:tc>
                <a:tc>
                  <a:txBody>
                    <a:bodyPr/>
                    <a:lstStyle/>
                    <a:p>
                      <a:r>
                        <a:rPr lang="it-IT" dirty="0" smtClean="0"/>
                        <a:t>N. Apprendisti che possono essere assunti</a:t>
                      </a:r>
                      <a:endParaRPr lang="it-IT" dirty="0"/>
                    </a:p>
                  </a:txBody>
                  <a:tcPr/>
                </a:tc>
              </a:tr>
              <a:tr h="713154">
                <a:tc>
                  <a:txBody>
                    <a:bodyPr/>
                    <a:lstStyle/>
                    <a:p>
                      <a:r>
                        <a:rPr lang="it-IT" dirty="0" smtClean="0"/>
                        <a:t>Da 0 a 2  lav. qualificati</a:t>
                      </a:r>
                      <a:endParaRPr lang="it-IT" dirty="0"/>
                    </a:p>
                  </a:txBody>
                  <a:tcPr/>
                </a:tc>
                <a:tc>
                  <a:txBody>
                    <a:bodyPr/>
                    <a:lstStyle/>
                    <a:p>
                      <a:r>
                        <a:rPr lang="it-IT" dirty="0" smtClean="0"/>
                        <a:t>3 Apprendisti</a:t>
                      </a:r>
                      <a:endParaRPr lang="it-IT" dirty="0"/>
                    </a:p>
                  </a:txBody>
                  <a:tcPr/>
                </a:tc>
              </a:tr>
              <a:tr h="713154">
                <a:tc>
                  <a:txBody>
                    <a:bodyPr/>
                    <a:lstStyle/>
                    <a:p>
                      <a:r>
                        <a:rPr lang="it-IT" dirty="0" smtClean="0"/>
                        <a:t>Fino a 9 dipendenti di</a:t>
                      </a:r>
                      <a:r>
                        <a:rPr lang="it-IT" baseline="0" dirty="0" smtClean="0"/>
                        <a:t> cui</a:t>
                      </a:r>
                      <a:r>
                        <a:rPr lang="it-IT" dirty="0" smtClean="0"/>
                        <a:t> 3</a:t>
                      </a:r>
                      <a:r>
                        <a:rPr lang="it-IT" baseline="0" dirty="0" smtClean="0"/>
                        <a:t> </a:t>
                      </a:r>
                      <a:r>
                        <a:rPr lang="it-IT" baseline="0" dirty="0" err="1" smtClean="0"/>
                        <a:t>lavor.qualificati</a:t>
                      </a:r>
                      <a:r>
                        <a:rPr lang="it-IT" baseline="0" dirty="0" smtClean="0"/>
                        <a:t> </a:t>
                      </a:r>
                      <a:r>
                        <a:rPr lang="it-IT" dirty="0" smtClean="0"/>
                        <a:t> </a:t>
                      </a:r>
                      <a:endParaRPr lang="it-IT" dirty="0"/>
                    </a:p>
                  </a:txBody>
                  <a:tcPr/>
                </a:tc>
                <a:tc>
                  <a:txBody>
                    <a:bodyPr/>
                    <a:lstStyle/>
                    <a:p>
                      <a:r>
                        <a:rPr lang="it-IT" dirty="0" smtClean="0"/>
                        <a:t>1 Apprendista per ciascun qualificato</a:t>
                      </a:r>
                      <a:endParaRPr lang="it-IT" dirty="0"/>
                    </a:p>
                  </a:txBody>
                  <a:tcPr/>
                </a:tc>
              </a:tr>
              <a:tr h="713154">
                <a:tc>
                  <a:txBody>
                    <a:bodyPr/>
                    <a:lstStyle/>
                    <a:p>
                      <a:r>
                        <a:rPr lang="it-IT" dirty="0" smtClean="0"/>
                        <a:t>Oltre 9 dipendenti di</a:t>
                      </a:r>
                      <a:r>
                        <a:rPr lang="it-IT" baseline="0" dirty="0" smtClean="0"/>
                        <a:t> cui</a:t>
                      </a:r>
                      <a:r>
                        <a:rPr lang="it-IT" dirty="0" smtClean="0"/>
                        <a:t> 3</a:t>
                      </a:r>
                      <a:r>
                        <a:rPr lang="it-IT" baseline="0" dirty="0" smtClean="0"/>
                        <a:t> </a:t>
                      </a:r>
                      <a:r>
                        <a:rPr lang="it-IT" baseline="0" dirty="0" err="1" smtClean="0"/>
                        <a:t>lavor.qualificati</a:t>
                      </a:r>
                      <a:r>
                        <a:rPr lang="it-IT" baseline="0" dirty="0" smtClean="0"/>
                        <a:t> </a:t>
                      </a:r>
                      <a:endParaRPr lang="it-IT" dirty="0"/>
                    </a:p>
                  </a:txBody>
                  <a:tcPr/>
                </a:tc>
                <a:tc>
                  <a:txBody>
                    <a:bodyPr/>
                    <a:lstStyle/>
                    <a:p>
                      <a:r>
                        <a:rPr lang="it-IT" dirty="0" smtClean="0"/>
                        <a:t>3 Apprendisti ogni 2 lavoratore</a:t>
                      </a:r>
                      <a:r>
                        <a:rPr lang="it-IT" baseline="0" dirty="0" smtClean="0"/>
                        <a:t> qualificato</a:t>
                      </a:r>
                      <a:endParaRPr lang="it-IT" dirty="0"/>
                    </a:p>
                  </a:txBody>
                  <a:tcPr/>
                </a:tc>
              </a:tr>
            </a:tbl>
          </a:graphicData>
        </a:graphic>
      </p:graphicFrame>
    </p:spTree>
    <p:extLst>
      <p:ext uri="{BB962C8B-B14F-4D97-AF65-F5344CB8AC3E}">
        <p14:creationId xmlns:p14="http://schemas.microsoft.com/office/powerpoint/2010/main" val="2756272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Sono </a:t>
            </a:r>
            <a:r>
              <a:rPr lang="it-IT" b="1" dirty="0"/>
              <a:t>previsti incentivi per il datore di lavoro che assuma apprendisti</a:t>
            </a:r>
            <a:r>
              <a:rPr lang="it-IT" b="1" dirty="0" smtClean="0"/>
              <a:t>?  </a:t>
            </a:r>
            <a:r>
              <a:rPr lang="it-IT" sz="2700" b="1" dirty="0" smtClean="0"/>
              <a:t>1/2</a:t>
            </a:r>
            <a:r>
              <a:rPr lang="it-IT" dirty="0"/>
              <a:t/>
            </a:r>
            <a:br>
              <a:rPr lang="it-IT" dirty="0"/>
            </a:br>
            <a:endParaRPr lang="it-IT" dirty="0"/>
          </a:p>
        </p:txBody>
      </p:sp>
      <p:sp>
        <p:nvSpPr>
          <p:cNvPr id="3" name="Segnaposto contenuto 2"/>
          <p:cNvSpPr>
            <a:spLocks noGrp="1"/>
          </p:cNvSpPr>
          <p:nvPr>
            <p:ph idx="1"/>
          </p:nvPr>
        </p:nvSpPr>
        <p:spPr>
          <a:xfrm>
            <a:off x="680320" y="2117969"/>
            <a:ext cx="9847003" cy="4631021"/>
          </a:xfrm>
        </p:spPr>
        <p:txBody>
          <a:bodyPr>
            <a:normAutofit fontScale="92500" lnSpcReduction="20000"/>
          </a:bodyPr>
          <a:lstStyle/>
          <a:p>
            <a:pPr marL="0" indent="0" algn="ctr">
              <a:buNone/>
            </a:pPr>
            <a:r>
              <a:rPr lang="it-IT" dirty="0"/>
              <a:t>Il sistema di incentivazione economica dell’apprendistato è costituito da:</a:t>
            </a:r>
          </a:p>
          <a:p>
            <a:pPr lvl="0"/>
            <a:r>
              <a:rPr lang="it-IT" b="1" dirty="0"/>
              <a:t>Incentivi contributivi</a:t>
            </a:r>
            <a:r>
              <a:rPr lang="it-IT" dirty="0"/>
              <a:t>: Per le aziende sino a 9 dipendenti l’aliquota è pari al 10% della retribuzione imponibile ai fini previdenziali (con il 5,84 % a carico dell’apprendista) . Per le aziende con un numero di dipendenti inferiore a 9 l’aliquota è pari al 1,5% nel primo anno, 3% nel secondo anno, 10% per gli anni successivi al secondo(con il 5, 84% a carico dell’apprendista). Per le assunzioni dal 1° gennaio 2012 sino al 31 dicembre 2016 la legge di stabilità 2012 (art. 22, comma 1) ha previsto lo sgravio contributivo del 100% per una durata massima di 3 anni (Circ. Inps 128/2012).</a:t>
            </a:r>
          </a:p>
          <a:p>
            <a:pPr lvl="0"/>
            <a:r>
              <a:rPr lang="it-IT" b="1" dirty="0"/>
              <a:t>Incentivi economici</a:t>
            </a:r>
            <a:r>
              <a:rPr lang="it-IT" dirty="0"/>
              <a:t> ovvero la possibilità di inquadrare il lavoratore fino a due livelli inferiori rispetto alla categoria spettante, in applicazione del contratto collettivo nazionale di lavoro, ai lavoratori addetti a mansioni o funzioni che richiedono qualificazioni corrispondenti a quelle al conseguimento delle quali è finalizzato il contratto ovvero, in alternativa, di stabilire la retribuzione dell’apprendista in misura percentuale e in modo graduale all’anzianità di servizio.</a:t>
            </a:r>
          </a:p>
          <a:p>
            <a:pPr marL="0" indent="0">
              <a:buNone/>
            </a:pPr>
            <a:endParaRPr lang="it-IT" dirty="0"/>
          </a:p>
        </p:txBody>
      </p:sp>
    </p:spTree>
    <p:extLst>
      <p:ext uri="{BB962C8B-B14F-4D97-AF65-F5344CB8AC3E}">
        <p14:creationId xmlns:p14="http://schemas.microsoft.com/office/powerpoint/2010/main" val="4163218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E</a:t>
            </a:r>
            <a:r>
              <a:rPr lang="it-IT" b="1" dirty="0"/>
              <a:t>’ possibile assumere con contratto di apprendistato un lavoratore in mobilità o un disoccupato?</a:t>
            </a:r>
            <a:r>
              <a:rPr lang="it-IT" dirty="0"/>
              <a:t/>
            </a:r>
            <a:br>
              <a:rPr lang="it-IT" dirty="0"/>
            </a:br>
            <a:endParaRPr lang="it-IT" dirty="0"/>
          </a:p>
        </p:txBody>
      </p:sp>
      <p:sp>
        <p:nvSpPr>
          <p:cNvPr id="3" name="Segnaposto contenuto 2"/>
          <p:cNvSpPr>
            <a:spLocks noGrp="1"/>
          </p:cNvSpPr>
          <p:nvPr>
            <p:ph idx="1"/>
          </p:nvPr>
        </p:nvSpPr>
        <p:spPr/>
        <p:txBody>
          <a:bodyPr/>
          <a:lstStyle/>
          <a:p>
            <a:pPr marL="0" indent="0">
              <a:buNone/>
            </a:pPr>
            <a:r>
              <a:rPr lang="it-IT" dirty="0"/>
              <a:t>E’ possibile assumere in apprendistato lavoratori beneficiari dell’indennità di mobilità o di trattamento di disoccupazione ai fini della loro qualificazione o riqualificazione. Per essi trovano applicazione le disposizioni in materia di licenziamenti individuali nonché, per la mobilità, il regime contributivo agevolato e l’incentivo di cui agli articoli 25, comma 9 e 8, comma 4 della legge 223/91.</a:t>
            </a:r>
          </a:p>
        </p:txBody>
      </p:sp>
    </p:spTree>
    <p:extLst>
      <p:ext uri="{BB962C8B-B14F-4D97-AF65-F5344CB8AC3E}">
        <p14:creationId xmlns:p14="http://schemas.microsoft.com/office/powerpoint/2010/main" val="30783580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0321" y="753228"/>
            <a:ext cx="9613861" cy="1130280"/>
          </a:xfrm>
        </p:spPr>
        <p:txBody>
          <a:bodyPr>
            <a:normAutofit fontScale="90000"/>
          </a:bodyPr>
          <a:lstStyle/>
          <a:p>
            <a:r>
              <a:rPr lang="it-IT" b="1" dirty="0" smtClean="0"/>
              <a:t/>
            </a:r>
            <a:br>
              <a:rPr lang="it-IT" b="1" dirty="0" smtClean="0"/>
            </a:br>
            <a:r>
              <a:rPr lang="it-IT" b="1" dirty="0" smtClean="0"/>
              <a:t>Nel </a:t>
            </a:r>
            <a:r>
              <a:rPr lang="it-IT" b="1" dirty="0"/>
              <a:t>caso di mancato recesso del datore di lavoro al termine dell’apprendistato il datore di lavoro continua a godere dei benefici contributivi?</a:t>
            </a:r>
            <a:r>
              <a:rPr lang="it-IT" dirty="0"/>
              <a:t/>
            </a:r>
            <a:br>
              <a:rPr lang="it-IT" dirty="0"/>
            </a:br>
            <a:endParaRPr lang="it-IT" dirty="0"/>
          </a:p>
        </p:txBody>
      </p:sp>
      <p:sp>
        <p:nvSpPr>
          <p:cNvPr id="3" name="Segnaposto contenuto 2"/>
          <p:cNvSpPr>
            <a:spLocks noGrp="1"/>
          </p:cNvSpPr>
          <p:nvPr>
            <p:ph idx="1"/>
          </p:nvPr>
        </p:nvSpPr>
        <p:spPr/>
        <p:txBody>
          <a:bodyPr/>
          <a:lstStyle/>
          <a:p>
            <a:pPr marL="0" indent="0">
              <a:buNone/>
            </a:pPr>
            <a:endParaRPr lang="it-IT" dirty="0" smtClean="0"/>
          </a:p>
          <a:p>
            <a:pPr marL="0" indent="0">
              <a:buNone/>
            </a:pPr>
            <a:r>
              <a:rPr lang="it-IT" dirty="0" smtClean="0"/>
              <a:t>I </a:t>
            </a:r>
            <a:r>
              <a:rPr lang="it-IT" dirty="0"/>
              <a:t>benefici contributivi in materia di previdenza e assistenza sociale sono mantenuti per un anno dalla prosecuzione del rapporto di lavoro al termine del periodo di formazione, con esclusione dei lavoratori in mobilità e i disoccupati. (art.46 comma 7 </a:t>
            </a:r>
            <a:r>
              <a:rPr lang="it-IT" dirty="0" err="1"/>
              <a:t>D.lgs</a:t>
            </a:r>
            <a:r>
              <a:rPr lang="it-IT" dirty="0"/>
              <a:t> 81/2015)</a:t>
            </a:r>
          </a:p>
        </p:txBody>
      </p:sp>
    </p:spTree>
    <p:extLst>
      <p:ext uri="{BB962C8B-B14F-4D97-AF65-F5344CB8AC3E}">
        <p14:creationId xmlns:p14="http://schemas.microsoft.com/office/powerpoint/2010/main" val="28365141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Sono previsti incentivi per il datore di lavoro che assuma apprendisti? </a:t>
            </a:r>
            <a:r>
              <a:rPr lang="it-IT" sz="2700" b="1" dirty="0" smtClean="0"/>
              <a:t>2/2</a:t>
            </a:r>
            <a:r>
              <a:rPr lang="it-IT" dirty="0" smtClean="0"/>
              <a:t/>
            </a:r>
            <a:br>
              <a:rPr lang="it-IT" dirty="0" smtClean="0"/>
            </a:br>
            <a:endParaRPr lang="it-IT" dirty="0"/>
          </a:p>
        </p:txBody>
      </p:sp>
      <p:sp>
        <p:nvSpPr>
          <p:cNvPr id="3" name="Segnaposto contenuto 2"/>
          <p:cNvSpPr>
            <a:spLocks noGrp="1"/>
          </p:cNvSpPr>
          <p:nvPr>
            <p:ph idx="1"/>
          </p:nvPr>
        </p:nvSpPr>
        <p:spPr/>
        <p:txBody>
          <a:bodyPr/>
          <a:lstStyle/>
          <a:p>
            <a:pPr lvl="0"/>
            <a:r>
              <a:rPr lang="it-IT" b="1" dirty="0"/>
              <a:t>Incentivi normativi</a:t>
            </a:r>
            <a:r>
              <a:rPr lang="it-IT" dirty="0"/>
              <a:t>: gli apprendisti non rientrano nel computo dei limiti numerici previsti da leggi e contratti collettivi per l’applicazione di particolari normative e istituti.</a:t>
            </a:r>
          </a:p>
          <a:p>
            <a:pPr lvl="0"/>
            <a:r>
              <a:rPr lang="it-IT" b="1" dirty="0"/>
              <a:t>Incentivi fiscali</a:t>
            </a:r>
            <a:r>
              <a:rPr lang="it-IT" dirty="0"/>
              <a:t>: il costo formativo dell’apprendista si deduce dalla base imponibile su cui si calcola l’IRAP.</a:t>
            </a:r>
          </a:p>
          <a:p>
            <a:pPr marL="0" indent="0">
              <a:buNone/>
            </a:pPr>
            <a:endParaRPr lang="it-IT" dirty="0"/>
          </a:p>
        </p:txBody>
      </p:sp>
    </p:spTree>
    <p:extLst>
      <p:ext uri="{BB962C8B-B14F-4D97-AF65-F5344CB8AC3E}">
        <p14:creationId xmlns:p14="http://schemas.microsoft.com/office/powerpoint/2010/main" val="2387882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Cos’è l’apprendistato?</a:t>
            </a:r>
            <a:endParaRPr lang="it-IT" dirty="0"/>
          </a:p>
        </p:txBody>
      </p:sp>
      <p:sp>
        <p:nvSpPr>
          <p:cNvPr id="3" name="Segnaposto contenuto 2"/>
          <p:cNvSpPr>
            <a:spLocks noGrp="1"/>
          </p:cNvSpPr>
          <p:nvPr>
            <p:ph idx="1"/>
          </p:nvPr>
        </p:nvSpPr>
        <p:spPr/>
        <p:txBody>
          <a:bodyPr/>
          <a:lstStyle/>
          <a:p>
            <a:pPr marL="0" indent="0" algn="ctr">
              <a:buNone/>
            </a:pPr>
            <a:r>
              <a:rPr lang="it-IT" dirty="0"/>
              <a:t>L’apprendistato è un contratto di lavoro di speciale natura (c.d. a causa mista), in quanto al suo interno convivono un contratto di lavoro subordinato a tempo indeterminato e un rapporto di formazione a tempo determinato. </a:t>
            </a:r>
            <a:endParaRPr lang="it-IT" dirty="0" smtClean="0"/>
          </a:p>
          <a:p>
            <a:pPr marL="0" indent="0" algn="ctr">
              <a:buNone/>
            </a:pPr>
            <a:r>
              <a:rPr lang="it-IT" dirty="0" smtClean="0"/>
              <a:t>Il </a:t>
            </a:r>
            <a:r>
              <a:rPr lang="it-IT" dirty="0" err="1"/>
              <a:t>D.lgs</a:t>
            </a:r>
            <a:r>
              <a:rPr lang="it-IT" dirty="0"/>
              <a:t> 81/2015 (art. 41 comma 1 ) lo </a:t>
            </a:r>
            <a:r>
              <a:rPr lang="it-IT" dirty="0" err="1"/>
              <a:t>definisce</a:t>
            </a:r>
            <a:r>
              <a:rPr lang="it-IT" i="1" dirty="0" err="1"/>
              <a:t>“un</a:t>
            </a:r>
            <a:r>
              <a:rPr lang="it-IT" i="1" dirty="0"/>
              <a:t> contratto di lavoro a tempo indeterminato finalizzato alla formazione e alla occupazione dei giovani”</a:t>
            </a:r>
            <a:r>
              <a:rPr lang="it-IT" dirty="0"/>
              <a:t>.</a:t>
            </a:r>
            <a:br>
              <a:rPr lang="it-IT" dirty="0"/>
            </a:br>
            <a:endParaRPr lang="it-IT" dirty="0"/>
          </a:p>
        </p:txBody>
      </p:sp>
    </p:spTree>
    <p:extLst>
      <p:ext uri="{BB962C8B-B14F-4D97-AF65-F5344CB8AC3E}">
        <p14:creationId xmlns:p14="http://schemas.microsoft.com/office/powerpoint/2010/main" val="80319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L’apprendista può essere retribuito a cottimo?</a:t>
            </a:r>
            <a:r>
              <a:rPr lang="it-IT" dirty="0"/>
              <a:t/>
            </a:r>
            <a:br>
              <a:rPr lang="it-IT" dirty="0"/>
            </a:br>
            <a:endParaRPr lang="it-IT" dirty="0"/>
          </a:p>
        </p:txBody>
      </p:sp>
      <p:sp>
        <p:nvSpPr>
          <p:cNvPr id="3" name="Segnaposto contenuto 2"/>
          <p:cNvSpPr>
            <a:spLocks noGrp="1"/>
          </p:cNvSpPr>
          <p:nvPr>
            <p:ph idx="1"/>
          </p:nvPr>
        </p:nvSpPr>
        <p:spPr/>
        <p:txBody>
          <a:bodyPr/>
          <a:lstStyle/>
          <a:p>
            <a:pPr marL="0" indent="0" algn="ctr">
              <a:buNone/>
            </a:pPr>
            <a:endParaRPr lang="it-IT" dirty="0" smtClean="0"/>
          </a:p>
          <a:p>
            <a:pPr marL="0" indent="0" algn="ctr">
              <a:buNone/>
            </a:pPr>
            <a:r>
              <a:rPr lang="it-IT" dirty="0" smtClean="0"/>
              <a:t>La </a:t>
            </a:r>
            <a:r>
              <a:rPr lang="it-IT" dirty="0"/>
              <a:t>disciplina generale del contratto di apprendistato prevede, quale principio generale, il divieto di retribuire a cottimo l’apprendista ( art. 42 comma 5 </a:t>
            </a:r>
            <a:r>
              <a:rPr lang="it-IT" dirty="0" err="1"/>
              <a:t>lett</a:t>
            </a:r>
            <a:r>
              <a:rPr lang="it-IT" dirty="0"/>
              <a:t>. a) </a:t>
            </a:r>
            <a:r>
              <a:rPr lang="it-IT" dirty="0" err="1"/>
              <a:t>D.lgs</a:t>
            </a:r>
            <a:r>
              <a:rPr lang="it-IT" dirty="0"/>
              <a:t> 81/2015)</a:t>
            </a:r>
          </a:p>
        </p:txBody>
      </p:sp>
    </p:spTree>
    <p:extLst>
      <p:ext uri="{BB962C8B-B14F-4D97-AF65-F5344CB8AC3E}">
        <p14:creationId xmlns:p14="http://schemas.microsoft.com/office/powerpoint/2010/main" val="2456504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Esistono </a:t>
            </a:r>
            <a:r>
              <a:rPr lang="it-IT" b="1" dirty="0"/>
              <a:t>aree/funzioni aziendali in cui non è possibile inserire apprendisti?</a:t>
            </a:r>
            <a:r>
              <a:rPr lang="it-IT" dirty="0"/>
              <a:t/>
            </a:r>
            <a:br>
              <a:rPr lang="it-IT" dirty="0"/>
            </a:br>
            <a:endParaRPr lang="it-IT" dirty="0"/>
          </a:p>
        </p:txBody>
      </p:sp>
      <p:sp>
        <p:nvSpPr>
          <p:cNvPr id="3" name="Segnaposto contenuto 2"/>
          <p:cNvSpPr>
            <a:spLocks noGrp="1"/>
          </p:cNvSpPr>
          <p:nvPr>
            <p:ph idx="1"/>
          </p:nvPr>
        </p:nvSpPr>
        <p:spPr/>
        <p:txBody>
          <a:bodyPr/>
          <a:lstStyle/>
          <a:p>
            <a:pPr marL="0" indent="0">
              <a:buNone/>
            </a:pPr>
            <a:endParaRPr lang="it-IT" dirty="0" smtClean="0"/>
          </a:p>
          <a:p>
            <a:pPr marL="0" indent="0" algn="ctr">
              <a:buNone/>
            </a:pPr>
            <a:r>
              <a:rPr lang="it-IT" dirty="0" smtClean="0"/>
              <a:t>L’individuazione </a:t>
            </a:r>
            <a:r>
              <a:rPr lang="it-IT" dirty="0"/>
              <a:t>di aree/funzioni di inammissibilità dell’apprendistato è demandata alla contrattazione collettiva.</a:t>
            </a:r>
            <a:br>
              <a:rPr lang="it-IT" dirty="0"/>
            </a:br>
            <a:endParaRPr lang="it-IT" dirty="0"/>
          </a:p>
        </p:txBody>
      </p:sp>
    </p:spTree>
    <p:extLst>
      <p:ext uri="{BB962C8B-B14F-4D97-AF65-F5344CB8AC3E}">
        <p14:creationId xmlns:p14="http://schemas.microsoft.com/office/powerpoint/2010/main" val="4130892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I </a:t>
            </a:r>
            <a:r>
              <a:rPr lang="it-IT" b="1" dirty="0"/>
              <a:t>datori di lavoro che hanno sedi in più regioni a quale disciplina fanno riferimento in materia di formazione?</a:t>
            </a:r>
            <a:r>
              <a:rPr lang="it-IT" dirty="0"/>
              <a:t/>
            </a:r>
            <a:br>
              <a:rPr lang="it-IT" dirty="0"/>
            </a:br>
            <a:endParaRPr lang="it-IT" dirty="0"/>
          </a:p>
        </p:txBody>
      </p:sp>
      <p:sp>
        <p:nvSpPr>
          <p:cNvPr id="3" name="Segnaposto contenuto 2"/>
          <p:cNvSpPr>
            <a:spLocks noGrp="1"/>
          </p:cNvSpPr>
          <p:nvPr>
            <p:ph idx="1"/>
          </p:nvPr>
        </p:nvSpPr>
        <p:spPr>
          <a:xfrm>
            <a:off x="680321" y="2336872"/>
            <a:ext cx="9870448" cy="4142081"/>
          </a:xfrm>
        </p:spPr>
        <p:txBody>
          <a:bodyPr>
            <a:normAutofit fontScale="92500" lnSpcReduction="20000"/>
          </a:bodyPr>
          <a:lstStyle/>
          <a:p>
            <a:pPr marL="0" indent="0" algn="ctr">
              <a:buNone/>
            </a:pPr>
            <a:r>
              <a:rPr lang="it-IT" dirty="0"/>
              <a:t>Ai sensi dell’art. 47 comma 8 del D.gs 81/2015 i datori di lavoro che hanno sedi in </a:t>
            </a:r>
            <a:r>
              <a:rPr lang="it-IT" dirty="0" err="1"/>
              <a:t>piu’</a:t>
            </a:r>
            <a:r>
              <a:rPr lang="it-IT" dirty="0"/>
              <a:t> Regioni o province autonome possono fare riferimento al percorso formativo della Regione dove </a:t>
            </a:r>
            <a:r>
              <a:rPr lang="it-IT" dirty="0" err="1"/>
              <a:t>e’</a:t>
            </a:r>
            <a:r>
              <a:rPr lang="it-IT" dirty="0"/>
              <a:t> ubicata la </a:t>
            </a:r>
            <a:r>
              <a:rPr lang="it-IT" b="1" u="sng" dirty="0"/>
              <a:t>sede legale</a:t>
            </a:r>
            <a:r>
              <a:rPr lang="it-IT" dirty="0"/>
              <a:t>.</a:t>
            </a:r>
            <a:br>
              <a:rPr lang="it-IT" dirty="0"/>
            </a:br>
            <a:r>
              <a:rPr lang="it-IT" dirty="0"/>
              <a:t>In forza dell’art. 2, comma 2 D.L.76/2013 con L. 99/2013, a decorrere dal 1 ottobre 2013, in caso di imprese multi localizzate la formazione finalizzata all’acquisizione di competenze di base e trasversali avviene nel rispetto della disciplina della Regione ove l’impresa ha la propria sede legale. (Circ. Min. Lav. n. 35 del 29 agosto 2013).</a:t>
            </a:r>
            <a:br>
              <a:rPr lang="it-IT" dirty="0"/>
            </a:br>
            <a:r>
              <a:rPr lang="it-IT" dirty="0"/>
              <a:t>Le Linee guida sull’apprendistato professionalizzante del 20 febbraio 2014 stabiliscono </a:t>
            </a:r>
            <a:r>
              <a:rPr lang="it-IT" dirty="0" err="1"/>
              <a:t>che</a:t>
            </a:r>
            <a:r>
              <a:rPr lang="it-IT" i="1" dirty="0" err="1"/>
              <a:t>“Le</a:t>
            </a:r>
            <a:r>
              <a:rPr lang="it-IT" i="1" dirty="0"/>
              <a:t> imprese che hanno sedi in più regioni per l’offerta formativa pubblica possono adottare la disciplina della Regione dove è ubicata la sede legale o, a seguito della piena operatività delle presenti linee guida e, quindi, dell’uniformità in termini di durata e contenuti della formazione per l’acquisizione di competenze di base e trasversali, le imprese </a:t>
            </a:r>
            <a:r>
              <a:rPr lang="it-IT" i="1" dirty="0" err="1"/>
              <a:t>multilocalizzate</a:t>
            </a:r>
            <a:r>
              <a:rPr lang="it-IT" i="1" dirty="0"/>
              <a:t> possono avvalersi dell’offerta formativa pubblica disponibile presso le Regioni in cui hanno sedi operative”</a:t>
            </a:r>
            <a:r>
              <a:rPr lang="it-IT" dirty="0"/>
              <a:t>.</a:t>
            </a:r>
          </a:p>
        </p:txBody>
      </p:sp>
    </p:spTree>
    <p:extLst>
      <p:ext uri="{BB962C8B-B14F-4D97-AF65-F5344CB8AC3E}">
        <p14:creationId xmlns:p14="http://schemas.microsoft.com/office/powerpoint/2010/main" val="3221205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Che </a:t>
            </a:r>
            <a:r>
              <a:rPr lang="it-IT" b="1" dirty="0"/>
              <a:t>ruolo hanno le Regioni nell’apprendistato professionalizzante?</a:t>
            </a:r>
            <a:r>
              <a:rPr lang="it-IT" dirty="0"/>
              <a:t/>
            </a:r>
            <a:br>
              <a:rPr lang="it-IT" dirty="0"/>
            </a:br>
            <a:endParaRPr lang="it-IT" dirty="0"/>
          </a:p>
        </p:txBody>
      </p:sp>
      <p:sp>
        <p:nvSpPr>
          <p:cNvPr id="3" name="Segnaposto contenuto 2"/>
          <p:cNvSpPr>
            <a:spLocks noGrp="1"/>
          </p:cNvSpPr>
          <p:nvPr>
            <p:ph idx="1"/>
          </p:nvPr>
        </p:nvSpPr>
        <p:spPr/>
        <p:txBody>
          <a:bodyPr/>
          <a:lstStyle/>
          <a:p>
            <a:pPr marL="0" indent="0" algn="ctr">
              <a:buNone/>
            </a:pPr>
            <a:r>
              <a:rPr lang="it-IT" dirty="0"/>
              <a:t>Con riferimento all’apprendistato gli enti bilaterali svolgono un’attività di programmazione di attività formative e di determinazione di modalità di attuazione della formazione professionale in azienda.</a:t>
            </a:r>
            <a:br>
              <a:rPr lang="it-IT" dirty="0"/>
            </a:br>
            <a:r>
              <a:rPr lang="it-IT" dirty="0"/>
              <a:t>I </a:t>
            </a:r>
            <a:r>
              <a:rPr lang="it-IT" dirty="0" err="1"/>
              <a:t>ccnl</a:t>
            </a:r>
            <a:r>
              <a:rPr lang="it-IT" dirty="0"/>
              <a:t> di settore posso prevedere un obbligo, per i datori di lavoro, di sottoporre all’ente bilaterale di riferimento, il piano formativo individuale ai fini dell’ottenimento del parere di conformità.</a:t>
            </a:r>
          </a:p>
        </p:txBody>
      </p:sp>
    </p:spTree>
    <p:extLst>
      <p:ext uri="{BB962C8B-B14F-4D97-AF65-F5344CB8AC3E}">
        <p14:creationId xmlns:p14="http://schemas.microsoft.com/office/powerpoint/2010/main" val="4099662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E</a:t>
            </a:r>
            <a:r>
              <a:rPr lang="it-IT" b="1" dirty="0"/>
              <a:t>’ ammesso l’apprendistato professionalizzante in aziende che svolgano attività organizzate su cicli stagionali?</a:t>
            </a:r>
            <a:r>
              <a:rPr lang="it-IT" dirty="0"/>
              <a:t/>
            </a:r>
            <a:br>
              <a:rPr lang="it-IT" dirty="0"/>
            </a:br>
            <a:endParaRPr lang="it-IT" dirty="0"/>
          </a:p>
        </p:txBody>
      </p:sp>
      <p:sp>
        <p:nvSpPr>
          <p:cNvPr id="3" name="Segnaposto contenuto 2"/>
          <p:cNvSpPr>
            <a:spLocks noGrp="1"/>
          </p:cNvSpPr>
          <p:nvPr>
            <p:ph idx="1"/>
          </p:nvPr>
        </p:nvSpPr>
        <p:spPr/>
        <p:txBody>
          <a:bodyPr/>
          <a:lstStyle/>
          <a:p>
            <a:pPr marL="0" indent="0">
              <a:buNone/>
            </a:pPr>
            <a:r>
              <a:rPr lang="it-IT" dirty="0"/>
              <a:t>L’art. 43 comma 8 stabilisce che per le regioni e le province autonome di Trento e di Bolzano che abbiano definito un sistema di alternanza scuola-lavoro, i contratti collettivi di lavoro stipulati da associazioni di datori e prestatori di lavoro comparativamente più rappresentative sul piano nazionale possono prevedere specifiche modalità di utilizzo del contratto di apprendistato, anche a tempo determinato, per lo svolgimento di attività stagionali.</a:t>
            </a:r>
          </a:p>
        </p:txBody>
      </p:sp>
    </p:spTree>
    <p:extLst>
      <p:ext uri="{BB962C8B-B14F-4D97-AF65-F5344CB8AC3E}">
        <p14:creationId xmlns:p14="http://schemas.microsoft.com/office/powerpoint/2010/main" val="41025211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Come viene retribuito l’apprendista?</a:t>
            </a:r>
            <a:r>
              <a:rPr lang="it-IT" dirty="0"/>
              <a:t/>
            </a:r>
            <a:br>
              <a:rPr lang="it-IT" dirty="0"/>
            </a:br>
            <a:endParaRPr lang="it-IT" dirty="0"/>
          </a:p>
        </p:txBody>
      </p:sp>
      <p:sp>
        <p:nvSpPr>
          <p:cNvPr id="3" name="Segnaposto contenuto 2"/>
          <p:cNvSpPr>
            <a:spLocks noGrp="1"/>
          </p:cNvSpPr>
          <p:nvPr>
            <p:ph idx="1"/>
          </p:nvPr>
        </p:nvSpPr>
        <p:spPr/>
        <p:txBody>
          <a:bodyPr/>
          <a:lstStyle/>
          <a:p>
            <a:pPr marL="0" indent="0" algn="ctr">
              <a:buNone/>
            </a:pPr>
            <a:r>
              <a:rPr lang="it-IT" dirty="0"/>
              <a:t>La retribuzione dell’apprendista è disciplinata </a:t>
            </a:r>
            <a:r>
              <a:rPr lang="it-IT" dirty="0" err="1"/>
              <a:t>D.lgs</a:t>
            </a:r>
            <a:r>
              <a:rPr lang="it-IT" dirty="0"/>
              <a:t> 81/2015 che da un lato afferma il divieto di retribuire l’apprendista a cottimo e dall’altro prevede la possibilità per il datore di lavoro di possibilità di inquadrare il lavoratore fino a due livelli inferiori rispetto alla categoria spettante, in applicazione del contratto collettivo nazionale di lavoro, ai lavoratori addetti a mansioni o funzioni che richiedono qualificazioni corrispondenti a quelle al conseguimento delle quali è finalizzato il contratto ovvero, in alternativa, di stabilire la retribuzione dell’apprendista in misura percentuale proporzionata all’anzianità di servizio.</a:t>
            </a:r>
          </a:p>
        </p:txBody>
      </p:sp>
    </p:spTree>
    <p:extLst>
      <p:ext uri="{BB962C8B-B14F-4D97-AF65-F5344CB8AC3E}">
        <p14:creationId xmlns:p14="http://schemas.microsoft.com/office/powerpoint/2010/main" val="27673327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Cos’è </a:t>
            </a:r>
            <a:r>
              <a:rPr lang="it-IT" b="1" dirty="0"/>
              <a:t>il Piano Formativo Individuale?</a:t>
            </a:r>
            <a:r>
              <a:rPr lang="it-IT" dirty="0"/>
              <a:t/>
            </a:r>
            <a:br>
              <a:rPr lang="it-IT" dirty="0"/>
            </a:br>
            <a:endParaRPr lang="it-IT" dirty="0"/>
          </a:p>
        </p:txBody>
      </p:sp>
      <p:sp>
        <p:nvSpPr>
          <p:cNvPr id="3" name="Segnaposto contenuto 2"/>
          <p:cNvSpPr>
            <a:spLocks noGrp="1"/>
          </p:cNvSpPr>
          <p:nvPr>
            <p:ph idx="1"/>
          </p:nvPr>
        </p:nvSpPr>
        <p:spPr/>
        <p:txBody>
          <a:bodyPr/>
          <a:lstStyle/>
          <a:p>
            <a:pPr marL="0" indent="0" algn="ctr">
              <a:buNone/>
            </a:pPr>
            <a:r>
              <a:rPr lang="it-IT" dirty="0"/>
              <a:t>Il Piano Formativo Individuale definisce il percorso formativo dell’apprendista.</a:t>
            </a:r>
            <a:br>
              <a:rPr lang="it-IT" dirty="0"/>
            </a:br>
            <a:r>
              <a:rPr lang="it-IT" dirty="0"/>
              <a:t>IL Piano Formativo Individuale è contenuto nel contratto di apprendistato, in forma sintetica. Il piano formativo individuale è definito anche sulla base di moduli e formulari stabiliti dalla contrattazione collettiva o dagli enti bilaterali.</a:t>
            </a:r>
            <a:br>
              <a:rPr lang="it-IT" dirty="0"/>
            </a:br>
            <a:endParaRPr lang="it-IT" dirty="0"/>
          </a:p>
        </p:txBody>
      </p:sp>
    </p:spTree>
    <p:extLst>
      <p:ext uri="{BB962C8B-B14F-4D97-AF65-F5344CB8AC3E}">
        <p14:creationId xmlns:p14="http://schemas.microsoft.com/office/powerpoint/2010/main" val="4706949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Cosa </a:t>
            </a:r>
            <a:r>
              <a:rPr lang="it-IT" b="1" dirty="0"/>
              <a:t>sono i profili formativi?</a:t>
            </a:r>
            <a:r>
              <a:rPr lang="it-IT" dirty="0"/>
              <a:t/>
            </a:r>
            <a:br>
              <a:rPr lang="it-IT" dirty="0"/>
            </a:br>
            <a:endParaRPr lang="it-IT" dirty="0"/>
          </a:p>
        </p:txBody>
      </p:sp>
      <p:sp>
        <p:nvSpPr>
          <p:cNvPr id="3" name="Segnaposto contenuto 2"/>
          <p:cNvSpPr>
            <a:spLocks noGrp="1"/>
          </p:cNvSpPr>
          <p:nvPr>
            <p:ph idx="1"/>
          </p:nvPr>
        </p:nvSpPr>
        <p:spPr/>
        <p:txBody>
          <a:bodyPr/>
          <a:lstStyle/>
          <a:p>
            <a:pPr marL="0" indent="0" algn="ctr">
              <a:buNone/>
            </a:pPr>
            <a:endParaRPr lang="it-IT" dirty="0" smtClean="0"/>
          </a:p>
          <a:p>
            <a:pPr marL="0" indent="0" algn="ctr">
              <a:buNone/>
            </a:pPr>
            <a:r>
              <a:rPr lang="it-IT" dirty="0" smtClean="0"/>
              <a:t>Il </a:t>
            </a:r>
            <a:r>
              <a:rPr lang="it-IT" dirty="0"/>
              <a:t>profilo formativo definisce gli obiettivi/contenuti del percorso di formazione formale che deve realizzarsi nell’ambito del contratto di apprendistato.</a:t>
            </a:r>
            <a:br>
              <a:rPr lang="it-IT" dirty="0"/>
            </a:br>
            <a:endParaRPr lang="it-IT" dirty="0"/>
          </a:p>
        </p:txBody>
      </p:sp>
    </p:spTree>
    <p:extLst>
      <p:ext uri="{BB962C8B-B14F-4D97-AF65-F5344CB8AC3E}">
        <p14:creationId xmlns:p14="http://schemas.microsoft.com/office/powerpoint/2010/main" val="25550872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Chi </a:t>
            </a:r>
            <a:r>
              <a:rPr lang="it-IT" b="1" dirty="0"/>
              <a:t>è il tutor?</a:t>
            </a:r>
            <a:r>
              <a:rPr lang="it-IT" dirty="0"/>
              <a:t/>
            </a:r>
            <a:br>
              <a:rPr lang="it-IT" dirty="0"/>
            </a:br>
            <a:endParaRPr lang="it-IT" dirty="0"/>
          </a:p>
        </p:txBody>
      </p:sp>
      <p:sp>
        <p:nvSpPr>
          <p:cNvPr id="3" name="Segnaposto contenuto 2"/>
          <p:cNvSpPr>
            <a:spLocks noGrp="1"/>
          </p:cNvSpPr>
          <p:nvPr>
            <p:ph idx="1"/>
          </p:nvPr>
        </p:nvSpPr>
        <p:spPr/>
        <p:txBody>
          <a:bodyPr/>
          <a:lstStyle/>
          <a:p>
            <a:pPr marL="0" indent="0" algn="ctr">
              <a:buNone/>
            </a:pPr>
            <a:r>
              <a:rPr lang="it-IT" dirty="0"/>
              <a:t>Il tutor è una figura prevista dalle norme di legge e di contratto cui spetta il compito di affiancare l’apprendista durante il periodo di apprendistato e di trasmettere le competenze necessarie all’esercizio delle attività lavorative, favorendo l’integrazione tra le iniziative formative esterne all’azienda e la formazione sul luogo di lavoro.</a:t>
            </a:r>
            <a:br>
              <a:rPr lang="it-IT" dirty="0"/>
            </a:br>
            <a:r>
              <a:rPr lang="it-IT" dirty="0"/>
              <a:t>La legge stabilisce che il tutor debba avere “formazione e competenze adeguate”, secondo le previsioni della normativa regionale o, in assenza, della contrattazione collettiva.</a:t>
            </a:r>
            <a:br>
              <a:rPr lang="it-IT" dirty="0"/>
            </a:br>
            <a:endParaRPr lang="it-IT" dirty="0"/>
          </a:p>
        </p:txBody>
      </p:sp>
    </p:spTree>
    <p:extLst>
      <p:ext uri="{BB962C8B-B14F-4D97-AF65-F5344CB8AC3E}">
        <p14:creationId xmlns:p14="http://schemas.microsoft.com/office/powerpoint/2010/main" val="40167325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Come </a:t>
            </a:r>
            <a:r>
              <a:rPr lang="it-IT" b="1" dirty="0"/>
              <a:t>si svolge la formazione durante il rapporto di lavoro in apprendistato professionalizzante?</a:t>
            </a:r>
            <a:r>
              <a:rPr lang="it-IT" dirty="0"/>
              <a:t/>
            </a:r>
            <a:br>
              <a:rPr lang="it-IT" dirty="0"/>
            </a:br>
            <a:endParaRPr lang="it-IT" dirty="0"/>
          </a:p>
        </p:txBody>
      </p:sp>
      <p:sp>
        <p:nvSpPr>
          <p:cNvPr id="3" name="Segnaposto contenuto 2"/>
          <p:cNvSpPr>
            <a:spLocks noGrp="1"/>
          </p:cNvSpPr>
          <p:nvPr>
            <p:ph idx="1"/>
          </p:nvPr>
        </p:nvSpPr>
        <p:spPr/>
        <p:txBody>
          <a:bodyPr/>
          <a:lstStyle/>
          <a:p>
            <a:pPr marL="0" indent="0" algn="ctr">
              <a:buNone/>
            </a:pPr>
            <a:endParaRPr lang="it-IT" dirty="0" smtClean="0"/>
          </a:p>
          <a:p>
            <a:pPr marL="0" indent="0" algn="ctr">
              <a:buNone/>
            </a:pPr>
            <a:r>
              <a:rPr lang="it-IT" dirty="0" smtClean="0"/>
              <a:t>Nel </a:t>
            </a:r>
            <a:r>
              <a:rPr lang="it-IT" dirty="0"/>
              <a:t>nostro ordinamento è prevista la possibilità di tre tipi di percorsi formativi per l’apprendista: uno, con </a:t>
            </a:r>
            <a:r>
              <a:rPr lang="it-IT" b="1" dirty="0"/>
              <a:t>formazione tutta esterna</a:t>
            </a:r>
            <a:r>
              <a:rPr lang="it-IT" dirty="0"/>
              <a:t> all’azienda; un secondo </a:t>
            </a:r>
            <a:r>
              <a:rPr lang="it-IT" b="1" dirty="0"/>
              <a:t>“misto” </a:t>
            </a:r>
            <a:r>
              <a:rPr lang="it-IT" dirty="0"/>
              <a:t>, e cioè con formazione sia interna, sia esterna all’azienda; infine uno </a:t>
            </a:r>
            <a:r>
              <a:rPr lang="it-IT" b="1" dirty="0"/>
              <a:t>esclusivamente aziendale</a:t>
            </a:r>
            <a:r>
              <a:rPr lang="it-IT" dirty="0"/>
              <a:t>.</a:t>
            </a:r>
            <a:br>
              <a:rPr lang="it-IT" dirty="0"/>
            </a:br>
            <a:endParaRPr lang="it-IT" dirty="0"/>
          </a:p>
        </p:txBody>
      </p:sp>
    </p:spTree>
    <p:extLst>
      <p:ext uri="{BB962C8B-B14F-4D97-AF65-F5344CB8AC3E}">
        <p14:creationId xmlns:p14="http://schemas.microsoft.com/office/powerpoint/2010/main" val="596018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Quali </a:t>
            </a:r>
            <a:r>
              <a:rPr lang="it-IT" b="1" dirty="0"/>
              <a:t>sono le norme che disciplinano l’apprendistato?</a:t>
            </a:r>
            <a:r>
              <a:rPr lang="it-IT" dirty="0"/>
              <a:t/>
            </a:r>
            <a:br>
              <a:rPr lang="it-IT" dirty="0"/>
            </a:br>
            <a:endParaRPr lang="it-IT" dirty="0"/>
          </a:p>
        </p:txBody>
      </p:sp>
      <p:sp>
        <p:nvSpPr>
          <p:cNvPr id="3" name="Segnaposto contenuto 2"/>
          <p:cNvSpPr>
            <a:spLocks noGrp="1"/>
          </p:cNvSpPr>
          <p:nvPr>
            <p:ph idx="1"/>
          </p:nvPr>
        </p:nvSpPr>
        <p:spPr/>
        <p:txBody>
          <a:bodyPr/>
          <a:lstStyle/>
          <a:p>
            <a:pPr marL="0" indent="0" algn="ctr">
              <a:buNone/>
            </a:pPr>
            <a:r>
              <a:rPr lang="it-IT" dirty="0"/>
              <a:t>L’apprendistato è regolato dagli artt. 41 </a:t>
            </a:r>
            <a:r>
              <a:rPr lang="it-IT" dirty="0" err="1"/>
              <a:t>ss</a:t>
            </a:r>
            <a:r>
              <a:rPr lang="it-IT" dirty="0"/>
              <a:t> del </a:t>
            </a:r>
            <a:r>
              <a:rPr lang="it-IT" dirty="0" err="1"/>
              <a:t>D.lgs</a:t>
            </a:r>
            <a:r>
              <a:rPr lang="it-IT" dirty="0"/>
              <a:t> 81/2015 </a:t>
            </a:r>
            <a:r>
              <a:rPr lang="it-IT" dirty="0" err="1"/>
              <a:t>ss.i.m</a:t>
            </a:r>
            <a:r>
              <a:rPr lang="it-IT" dirty="0"/>
              <a:t>. </a:t>
            </a:r>
            <a:r>
              <a:rPr lang="it-IT" i="1" dirty="0"/>
              <a:t>(“Disciplina Organica dei contratti di lavoro e revisione della normativa in tema di mansioni, a norma dell’art. 1, comma 7, </a:t>
            </a:r>
            <a:r>
              <a:rPr lang="it-IT" i="1" dirty="0" err="1"/>
              <a:t>dellal</a:t>
            </a:r>
            <a:r>
              <a:rPr lang="it-IT" i="1" dirty="0"/>
              <a:t> legge 10 dicembre 2014 n. 183”)</a:t>
            </a:r>
            <a:r>
              <a:rPr lang="it-IT" dirty="0"/>
              <a:t> </a:t>
            </a:r>
            <a:r>
              <a:rPr lang="it-IT" dirty="0" err="1"/>
              <a:t>nonchè</a:t>
            </a:r>
            <a:r>
              <a:rPr lang="it-IT" dirty="0"/>
              <a:t> dagli accordi interconfederali, dai contratti collettivi di settore e dalle leggi regionali.</a:t>
            </a:r>
          </a:p>
        </p:txBody>
      </p:sp>
    </p:spTree>
    <p:extLst>
      <p:ext uri="{BB962C8B-B14F-4D97-AF65-F5344CB8AC3E}">
        <p14:creationId xmlns:p14="http://schemas.microsoft.com/office/powerpoint/2010/main" val="37907146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a:t/>
            </a:r>
            <a:br>
              <a:rPr lang="it-IT" b="1" dirty="0"/>
            </a:br>
            <a:r>
              <a:rPr lang="it-IT" b="1" dirty="0" smtClean="0"/>
              <a:t>Al </a:t>
            </a:r>
            <a:r>
              <a:rPr lang="it-IT" b="1" dirty="0"/>
              <a:t>termine dell’apprendistato viene consegnata una certificazione?</a:t>
            </a:r>
            <a:r>
              <a:rPr lang="it-IT" dirty="0"/>
              <a:t/>
            </a:r>
            <a:br>
              <a:rPr lang="it-IT" dirty="0"/>
            </a:br>
            <a:r>
              <a:rPr lang="it-IT" dirty="0"/>
              <a:t/>
            </a:r>
            <a:br>
              <a:rPr lang="it-IT" dirty="0"/>
            </a:br>
            <a:endParaRPr lang="it-IT" dirty="0"/>
          </a:p>
        </p:txBody>
      </p:sp>
      <p:sp>
        <p:nvSpPr>
          <p:cNvPr id="3" name="Segnaposto contenuto 2"/>
          <p:cNvSpPr>
            <a:spLocks noGrp="1"/>
          </p:cNvSpPr>
          <p:nvPr>
            <p:ph idx="1"/>
          </p:nvPr>
        </p:nvSpPr>
        <p:spPr/>
        <p:txBody>
          <a:bodyPr>
            <a:normAutofit fontScale="92500"/>
          </a:bodyPr>
          <a:lstStyle/>
          <a:p>
            <a:pPr marL="0" indent="0">
              <a:buNone/>
            </a:pPr>
            <a:r>
              <a:rPr lang="it-IT" dirty="0" smtClean="0"/>
              <a:t>Al termine del periodo di apprendistato </a:t>
            </a:r>
            <a:r>
              <a:rPr lang="it-IT" b="1" dirty="0" smtClean="0"/>
              <a:t>il datore di lavoro attesta le competenze professionali</a:t>
            </a:r>
            <a:r>
              <a:rPr lang="it-IT" dirty="0" smtClean="0"/>
              <a:t> acquisite dall’apprendista, dandone comunicazione alla struttura territoriale pubblica competente in materia di servizi all’impiego e rilasciandone copia al lavoratore, ciò dimostrerà l’assolvimento dell’obbligo di formazione da parte dell’azienda e dell’apprendista. La registrazione della formazione effettuata e della qualifica professionale eventualmente acquisita deve essere effettuata su un documento avente i contenuti minimi del modello di *</a:t>
            </a:r>
            <a:r>
              <a:rPr lang="it-IT" b="1" u="sng" dirty="0" smtClean="0"/>
              <a:t>libretto formativo </a:t>
            </a:r>
            <a:r>
              <a:rPr lang="it-IT" dirty="0" smtClean="0"/>
              <a:t>del cittadino di cui al D.M. 10 ottobre 2005 (. </a:t>
            </a:r>
            <a:r>
              <a:rPr lang="it-IT" dirty="0" err="1" smtClean="0"/>
              <a:t>Min</a:t>
            </a:r>
            <a:r>
              <a:rPr lang="it-IT" dirty="0" smtClean="0"/>
              <a:t> La. 35/2013)</a:t>
            </a:r>
            <a:br>
              <a:rPr lang="it-IT" dirty="0" smtClean="0"/>
            </a:br>
            <a:endParaRPr lang="it-IT" dirty="0" smtClean="0"/>
          </a:p>
          <a:p>
            <a:pPr marL="0" indent="0">
              <a:buNone/>
            </a:pPr>
            <a:r>
              <a:rPr lang="it-IT" dirty="0" smtClean="0"/>
              <a:t>*</a:t>
            </a:r>
            <a:r>
              <a:rPr lang="it-IT" sz="1500" dirty="0" smtClean="0"/>
              <a:t>la Regione Campania non ha istituito il libretto (registro delle attività)</a:t>
            </a:r>
            <a:endParaRPr lang="it-IT" sz="1500" dirty="0"/>
          </a:p>
        </p:txBody>
      </p:sp>
    </p:spTree>
    <p:extLst>
      <p:ext uri="{BB962C8B-B14F-4D97-AF65-F5344CB8AC3E}">
        <p14:creationId xmlns:p14="http://schemas.microsoft.com/office/powerpoint/2010/main" val="24895801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Nell’apprendistato in somministrazione chi è responsabile della formazione dell’apprendista?</a:t>
            </a:r>
            <a:endParaRPr lang="it-IT" dirty="0"/>
          </a:p>
        </p:txBody>
      </p:sp>
      <p:sp>
        <p:nvSpPr>
          <p:cNvPr id="3" name="Segnaposto contenuto 2"/>
          <p:cNvSpPr>
            <a:spLocks noGrp="1"/>
          </p:cNvSpPr>
          <p:nvPr>
            <p:ph idx="1"/>
          </p:nvPr>
        </p:nvSpPr>
        <p:spPr/>
        <p:txBody>
          <a:bodyPr>
            <a:normAutofit fontScale="92500" lnSpcReduction="20000"/>
          </a:bodyPr>
          <a:lstStyle/>
          <a:p>
            <a:r>
              <a:rPr lang="it-IT" dirty="0"/>
              <a:t>L’agenzia per il lavoro è responsabile del corretto adempimento degli obblighi formativi dell’apprendista e, per il tramite del Tutor di Agenzia (TDA) svolge le seguenti attività:</a:t>
            </a:r>
          </a:p>
          <a:p>
            <a:pPr lvl="0"/>
            <a:r>
              <a:rPr lang="it-IT" dirty="0"/>
              <a:t>Definisce, prima dell’avvio in missione e di comune intesa con lavoratore e impresa utilizzatrice, il piano formativo individuale comunicando il nominativo del tutor</a:t>
            </a:r>
          </a:p>
          <a:p>
            <a:pPr lvl="0"/>
            <a:r>
              <a:rPr lang="it-IT" dirty="0"/>
              <a:t>Monitora lo svolgimento e il rispetto del piano con cadenza semestrale dandone conseguente comunicazione all’utilizzatrice</a:t>
            </a:r>
          </a:p>
          <a:p>
            <a:pPr lvl="0"/>
            <a:r>
              <a:rPr lang="it-IT" dirty="0"/>
              <a:t>Attesta periodicamente l’effettivo svolgimento della formazione e attribuisce qualifica professionale</a:t>
            </a:r>
          </a:p>
          <a:p>
            <a:pPr lvl="0"/>
            <a:r>
              <a:rPr lang="it-IT" dirty="0"/>
              <a:t>Al termine dell’apprendistato attesta l’avvenuta formazione dando comunicazione all’apprendista della raggiunta qualificazione.</a:t>
            </a:r>
          </a:p>
          <a:p>
            <a:pPr marL="0" indent="0">
              <a:buNone/>
            </a:pPr>
            <a:endParaRPr lang="it-IT" dirty="0"/>
          </a:p>
        </p:txBody>
      </p:sp>
    </p:spTree>
    <p:extLst>
      <p:ext uri="{BB962C8B-B14F-4D97-AF65-F5344CB8AC3E}">
        <p14:creationId xmlns:p14="http://schemas.microsoft.com/office/powerpoint/2010/main" val="32480334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E</a:t>
            </a:r>
            <a:r>
              <a:rPr lang="it-IT" b="1" dirty="0"/>
              <a:t>’ possibile ricorrere al finanziamento dei percorsi formativi dell’apprendista?</a:t>
            </a:r>
            <a:r>
              <a:rPr lang="it-IT" dirty="0"/>
              <a:t/>
            </a:r>
            <a:br>
              <a:rPr lang="it-IT" dirty="0"/>
            </a:br>
            <a:endParaRPr lang="it-IT" dirty="0"/>
          </a:p>
        </p:txBody>
      </p:sp>
      <p:sp>
        <p:nvSpPr>
          <p:cNvPr id="3" name="Segnaposto contenuto 2"/>
          <p:cNvSpPr>
            <a:spLocks noGrp="1"/>
          </p:cNvSpPr>
          <p:nvPr>
            <p:ph idx="1"/>
          </p:nvPr>
        </p:nvSpPr>
        <p:spPr/>
        <p:txBody>
          <a:bodyPr/>
          <a:lstStyle/>
          <a:p>
            <a:pPr marL="0" indent="0" algn="ctr">
              <a:buNone/>
            </a:pPr>
            <a:r>
              <a:rPr lang="it-IT" dirty="0"/>
              <a:t>L’art. 42, comma 5 </a:t>
            </a:r>
            <a:r>
              <a:rPr lang="it-IT" dirty="0" err="1"/>
              <a:t>lett</a:t>
            </a:r>
            <a:r>
              <a:rPr lang="it-IT" dirty="0"/>
              <a:t>. b) stabilisce espressamente la possibilità di finanziare i percorsi formativi aziendali degli apprendisti per il tramite di fondi paritetici interprofessionali di cui all’art. 118 della legge 23 dicembre 2000 n. 388 e all’articolo 12 del </a:t>
            </a:r>
            <a:r>
              <a:rPr lang="it-IT" dirty="0" err="1"/>
              <a:t>D.lgs</a:t>
            </a:r>
            <a:r>
              <a:rPr lang="it-IT" dirty="0"/>
              <a:t> 276/2003 anche attraverso accordi con le Regioni e le province autonome di Trento e Bolzano.</a:t>
            </a:r>
          </a:p>
        </p:txBody>
      </p:sp>
    </p:spTree>
    <p:extLst>
      <p:ext uri="{BB962C8B-B14F-4D97-AF65-F5344CB8AC3E}">
        <p14:creationId xmlns:p14="http://schemas.microsoft.com/office/powerpoint/2010/main" val="38969133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In caso di inadempimento degli obblighi formativi quali sanzioni sono previste?</a:t>
            </a:r>
            <a:endParaRPr lang="it-IT" dirty="0"/>
          </a:p>
        </p:txBody>
      </p:sp>
      <p:sp>
        <p:nvSpPr>
          <p:cNvPr id="3" name="Segnaposto contenuto 2"/>
          <p:cNvSpPr>
            <a:spLocks noGrp="1"/>
          </p:cNvSpPr>
          <p:nvPr>
            <p:ph idx="1"/>
          </p:nvPr>
        </p:nvSpPr>
        <p:spPr/>
        <p:txBody>
          <a:bodyPr/>
          <a:lstStyle/>
          <a:p>
            <a:pPr marL="0" indent="0">
              <a:buNone/>
            </a:pPr>
            <a:r>
              <a:rPr lang="it-IT" dirty="0"/>
              <a:t>L’art. 47, comma 1 del </a:t>
            </a:r>
            <a:r>
              <a:rPr lang="it-IT" dirty="0" err="1"/>
              <a:t>D.lgs</a:t>
            </a:r>
            <a:r>
              <a:rPr lang="it-IT" dirty="0"/>
              <a:t> 81/2015 stabilisce espressamente che in caso di inadempimento nell’erogazione della formazione di cui sia esclusivamente responsabile il datore di lavoro e che sia tale da impedire la realizzazione delle finalità del contratto è previsto l’obbligo di versamento della differenza tra la contribuzione versata e quella dovuta con riferimento al livello di inquadramento contrattuale superiore che sarebbe stato raggiunto dal lavoratore al termine del periodo di apprendistato maggiorata del 100% con esclusione di qualsiasi altra sanzione per omessa contribuzione.</a:t>
            </a:r>
            <a:br>
              <a:rPr lang="it-IT" dirty="0"/>
            </a:br>
            <a:endParaRPr lang="it-IT" dirty="0"/>
          </a:p>
        </p:txBody>
      </p:sp>
    </p:spTree>
    <p:extLst>
      <p:ext uri="{BB962C8B-B14F-4D97-AF65-F5344CB8AC3E}">
        <p14:creationId xmlns:p14="http://schemas.microsoft.com/office/powerpoint/2010/main" val="2453784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caso di controlli… senza formazione?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870700292"/>
              </p:ext>
            </p:extLst>
          </p:nvPr>
        </p:nvGraphicFramePr>
        <p:xfrm>
          <a:off x="681038" y="2071077"/>
          <a:ext cx="9463332" cy="4663440"/>
        </p:xfrm>
        <a:graphic>
          <a:graphicData uri="http://schemas.openxmlformats.org/drawingml/2006/table">
            <a:tbl>
              <a:tblPr firstRow="1" bandRow="1">
                <a:tableStyleId>{5C22544A-7EE6-4342-B048-85BDC9FD1C3A}</a:tableStyleId>
              </a:tblPr>
              <a:tblGrid>
                <a:gridCol w="3154444"/>
                <a:gridCol w="3154444"/>
                <a:gridCol w="3154444"/>
              </a:tblGrid>
              <a:tr h="867942">
                <a:tc>
                  <a:txBody>
                    <a:bodyPr/>
                    <a:lstStyle/>
                    <a:p>
                      <a:pPr algn="ctr"/>
                      <a:r>
                        <a:rPr lang="it-IT" sz="1800" b="1" kern="1200" dirty="0" smtClean="0">
                          <a:solidFill>
                            <a:schemeClr val="lt1"/>
                          </a:solidFill>
                          <a:effectLst/>
                          <a:latin typeface="+mn-lt"/>
                          <a:ea typeface="+mn-ea"/>
                          <a:cs typeface="+mn-cs"/>
                        </a:rPr>
                        <a:t>Accertamento durante il primo</a:t>
                      </a:r>
                    </a:p>
                    <a:p>
                      <a:pPr algn="ctr"/>
                      <a:r>
                        <a:rPr lang="it-IT" sz="1800" b="1" kern="1200" dirty="0" smtClean="0">
                          <a:solidFill>
                            <a:schemeClr val="lt1"/>
                          </a:solidFill>
                          <a:effectLst/>
                          <a:latin typeface="+mn-lt"/>
                          <a:ea typeface="+mn-ea"/>
                          <a:cs typeface="+mn-cs"/>
                        </a:rPr>
                        <a:t>anno di apprendistato</a:t>
                      </a:r>
                      <a:endParaRPr lang="it-IT" dirty="0"/>
                    </a:p>
                  </a:txBody>
                  <a:tcPr/>
                </a:tc>
                <a:tc>
                  <a:txBody>
                    <a:bodyPr/>
                    <a:lstStyle/>
                    <a:p>
                      <a:pPr algn="ctr"/>
                      <a:r>
                        <a:rPr lang="it-IT" sz="1800" b="1" kern="1200" dirty="0" smtClean="0">
                          <a:solidFill>
                            <a:schemeClr val="lt1"/>
                          </a:solidFill>
                          <a:effectLst/>
                          <a:latin typeface="+mn-lt"/>
                          <a:ea typeface="+mn-ea"/>
                          <a:cs typeface="+mn-cs"/>
                        </a:rPr>
                        <a:t>Accertamento durante il</a:t>
                      </a:r>
                    </a:p>
                    <a:p>
                      <a:pPr algn="ctr"/>
                      <a:r>
                        <a:rPr lang="it-IT" sz="1800" b="1" kern="1200" dirty="0" smtClean="0">
                          <a:solidFill>
                            <a:schemeClr val="lt1"/>
                          </a:solidFill>
                          <a:effectLst/>
                          <a:latin typeface="+mn-lt"/>
                          <a:ea typeface="+mn-ea"/>
                          <a:cs typeface="+mn-cs"/>
                        </a:rPr>
                        <a:t>secondo</a:t>
                      </a:r>
                    </a:p>
                    <a:p>
                      <a:pPr algn="ctr"/>
                      <a:r>
                        <a:rPr lang="it-IT" sz="1800" b="1" kern="1200" dirty="0" smtClean="0">
                          <a:solidFill>
                            <a:schemeClr val="lt1"/>
                          </a:solidFill>
                          <a:effectLst/>
                          <a:latin typeface="+mn-lt"/>
                          <a:ea typeface="+mn-ea"/>
                          <a:cs typeface="+mn-cs"/>
                        </a:rPr>
                        <a:t>anno di apprendistato</a:t>
                      </a:r>
                      <a:endParaRPr lang="it-IT" dirty="0"/>
                    </a:p>
                  </a:txBody>
                  <a:tcPr/>
                </a:tc>
                <a:tc>
                  <a:txBody>
                    <a:bodyPr/>
                    <a:lstStyle/>
                    <a:p>
                      <a:pPr algn="ctr"/>
                      <a:r>
                        <a:rPr lang="it-IT" sz="1800" b="1" kern="1200" dirty="0" smtClean="0">
                          <a:solidFill>
                            <a:schemeClr val="lt1"/>
                          </a:solidFill>
                          <a:effectLst/>
                          <a:latin typeface="+mn-lt"/>
                          <a:ea typeface="+mn-ea"/>
                          <a:cs typeface="+mn-cs"/>
                        </a:rPr>
                        <a:t>Accertamento durante il terzo</a:t>
                      </a:r>
                    </a:p>
                    <a:p>
                      <a:pPr algn="ctr"/>
                      <a:r>
                        <a:rPr lang="it-IT" sz="1800" b="1" kern="1200" dirty="0" smtClean="0">
                          <a:solidFill>
                            <a:schemeClr val="lt1"/>
                          </a:solidFill>
                          <a:effectLst/>
                          <a:latin typeface="+mn-lt"/>
                          <a:ea typeface="+mn-ea"/>
                          <a:cs typeface="+mn-cs"/>
                        </a:rPr>
                        <a:t>anno di apprendistato</a:t>
                      </a:r>
                      <a:endParaRPr lang="it-IT" dirty="0"/>
                    </a:p>
                  </a:txBody>
                  <a:tcPr/>
                </a:tc>
              </a:tr>
              <a:tr h="3211383">
                <a:tc>
                  <a:txBody>
                    <a:bodyPr/>
                    <a:lstStyle/>
                    <a:p>
                      <a:r>
                        <a:rPr lang="it-IT" sz="1800" kern="1200" dirty="0" smtClean="0">
                          <a:solidFill>
                            <a:schemeClr val="dk1"/>
                          </a:solidFill>
                          <a:effectLst/>
                          <a:latin typeface="+mn-lt"/>
                          <a:ea typeface="+mn-ea"/>
                          <a:cs typeface="+mn-cs"/>
                        </a:rPr>
                        <a:t>La disposizione va sempre</a:t>
                      </a:r>
                    </a:p>
                    <a:p>
                      <a:r>
                        <a:rPr lang="it-IT" sz="1800" kern="1200" dirty="0" smtClean="0">
                          <a:solidFill>
                            <a:schemeClr val="dk1"/>
                          </a:solidFill>
                          <a:effectLst/>
                          <a:latin typeface="+mn-lt"/>
                          <a:ea typeface="+mn-ea"/>
                          <a:cs typeface="+mn-cs"/>
                        </a:rPr>
                        <a:t>emanata</a:t>
                      </a:r>
                      <a:endParaRPr lang="it-IT" dirty="0"/>
                    </a:p>
                  </a:txBody>
                  <a:tcPr/>
                </a:tc>
                <a:tc>
                  <a:txBody>
                    <a:bodyPr/>
                    <a:lstStyle/>
                    <a:p>
                      <a:r>
                        <a:rPr lang="it-IT" sz="1800" kern="1200" dirty="0" smtClean="0">
                          <a:solidFill>
                            <a:schemeClr val="dk1"/>
                          </a:solidFill>
                          <a:effectLst/>
                          <a:latin typeface="+mn-lt"/>
                          <a:ea typeface="+mn-ea"/>
                          <a:cs typeface="+mn-cs"/>
                        </a:rPr>
                        <a:t>La disposizione non è emanata</a:t>
                      </a:r>
                    </a:p>
                    <a:p>
                      <a:r>
                        <a:rPr lang="it-IT" sz="1800" kern="1200" dirty="0" smtClean="0">
                          <a:solidFill>
                            <a:schemeClr val="dk1"/>
                          </a:solidFill>
                          <a:effectLst/>
                          <a:latin typeface="+mn-lt"/>
                          <a:ea typeface="+mn-ea"/>
                          <a:cs typeface="+mn-cs"/>
                        </a:rPr>
                        <a:t>in caso di formazione formale</a:t>
                      </a:r>
                    </a:p>
                    <a:p>
                      <a:r>
                        <a:rPr lang="it-IT" sz="1800" kern="1200" dirty="0" smtClean="0">
                          <a:solidFill>
                            <a:schemeClr val="dk1"/>
                          </a:solidFill>
                          <a:effectLst/>
                          <a:latin typeface="+mn-lt"/>
                          <a:ea typeface="+mn-ea"/>
                          <a:cs typeface="+mn-cs"/>
                        </a:rPr>
                        <a:t>effettuata meno del 40% di</a:t>
                      </a:r>
                    </a:p>
                    <a:p>
                      <a:r>
                        <a:rPr lang="it-IT" sz="1800" kern="1200" dirty="0" smtClean="0">
                          <a:solidFill>
                            <a:schemeClr val="dk1"/>
                          </a:solidFill>
                          <a:effectLst/>
                          <a:latin typeface="+mn-lt"/>
                          <a:ea typeface="+mn-ea"/>
                          <a:cs typeface="+mn-cs"/>
                        </a:rPr>
                        <a:t>quella prevista sommando le</a:t>
                      </a:r>
                    </a:p>
                    <a:p>
                      <a:r>
                        <a:rPr lang="it-IT" sz="1800" kern="1200" dirty="0" smtClean="0">
                          <a:solidFill>
                            <a:schemeClr val="dk1"/>
                          </a:solidFill>
                          <a:effectLst/>
                          <a:latin typeface="+mn-lt"/>
                          <a:ea typeface="+mn-ea"/>
                          <a:cs typeface="+mn-cs"/>
                        </a:rPr>
                        <a:t>ore richieste nel PFI nel primo</a:t>
                      </a:r>
                    </a:p>
                    <a:p>
                      <a:r>
                        <a:rPr lang="it-IT" sz="1800" kern="1200" dirty="0" smtClean="0">
                          <a:solidFill>
                            <a:schemeClr val="dk1"/>
                          </a:solidFill>
                          <a:effectLst/>
                          <a:latin typeface="+mn-lt"/>
                          <a:ea typeface="+mn-ea"/>
                          <a:cs typeface="+mn-cs"/>
                        </a:rPr>
                        <a:t>anno + la “quota parte” delle</a:t>
                      </a:r>
                    </a:p>
                    <a:p>
                      <a:r>
                        <a:rPr lang="it-IT" sz="1800" kern="1200" dirty="0" smtClean="0">
                          <a:solidFill>
                            <a:schemeClr val="dk1"/>
                          </a:solidFill>
                          <a:effectLst/>
                          <a:latin typeface="+mn-lt"/>
                          <a:ea typeface="+mn-ea"/>
                          <a:cs typeface="+mn-cs"/>
                        </a:rPr>
                        <a:t>ore previste nel secondo anno</a:t>
                      </a:r>
                      <a:endParaRPr lang="it-IT" dirty="0"/>
                    </a:p>
                  </a:txBody>
                  <a:tcPr/>
                </a:tc>
                <a:tc>
                  <a:txBody>
                    <a:bodyPr/>
                    <a:lstStyle/>
                    <a:p>
                      <a:r>
                        <a:rPr lang="it-IT" sz="1800" kern="1200" dirty="0" smtClean="0">
                          <a:solidFill>
                            <a:schemeClr val="dk1"/>
                          </a:solidFill>
                          <a:effectLst/>
                          <a:latin typeface="+mn-lt"/>
                          <a:ea typeface="+mn-ea"/>
                          <a:cs typeface="+mn-cs"/>
                        </a:rPr>
                        <a:t>La disposizione non è emanata</a:t>
                      </a:r>
                    </a:p>
                    <a:p>
                      <a:r>
                        <a:rPr lang="it-IT" sz="1800" kern="1200" dirty="0" smtClean="0">
                          <a:solidFill>
                            <a:schemeClr val="dk1"/>
                          </a:solidFill>
                          <a:effectLst/>
                          <a:latin typeface="+mn-lt"/>
                          <a:ea typeface="+mn-ea"/>
                          <a:cs typeface="+mn-cs"/>
                        </a:rPr>
                        <a:t>in caso di formazione formale</a:t>
                      </a:r>
                    </a:p>
                    <a:p>
                      <a:r>
                        <a:rPr lang="it-IT" sz="1800" kern="1200" dirty="0" smtClean="0">
                          <a:solidFill>
                            <a:schemeClr val="dk1"/>
                          </a:solidFill>
                          <a:effectLst/>
                          <a:latin typeface="+mn-lt"/>
                          <a:ea typeface="+mn-ea"/>
                          <a:cs typeface="+mn-cs"/>
                        </a:rPr>
                        <a:t>effettuata meno del 60% di</a:t>
                      </a:r>
                    </a:p>
                    <a:p>
                      <a:r>
                        <a:rPr lang="it-IT" sz="1800" kern="1200" dirty="0" smtClean="0">
                          <a:solidFill>
                            <a:schemeClr val="dk1"/>
                          </a:solidFill>
                          <a:effectLst/>
                          <a:latin typeface="+mn-lt"/>
                          <a:ea typeface="+mn-ea"/>
                          <a:cs typeface="+mn-cs"/>
                        </a:rPr>
                        <a:t>quella prevista sommando le</a:t>
                      </a:r>
                    </a:p>
                    <a:p>
                      <a:r>
                        <a:rPr lang="it-IT" sz="1800" kern="1200" dirty="0" smtClean="0">
                          <a:solidFill>
                            <a:schemeClr val="dk1"/>
                          </a:solidFill>
                          <a:effectLst/>
                          <a:latin typeface="+mn-lt"/>
                          <a:ea typeface="+mn-ea"/>
                          <a:cs typeface="+mn-cs"/>
                        </a:rPr>
                        <a:t>ore richieste nel PFI nel primo</a:t>
                      </a:r>
                    </a:p>
                    <a:p>
                      <a:r>
                        <a:rPr lang="it-IT" sz="1800" kern="1200" dirty="0" smtClean="0">
                          <a:solidFill>
                            <a:schemeClr val="dk1"/>
                          </a:solidFill>
                          <a:effectLst/>
                          <a:latin typeface="+mn-lt"/>
                          <a:ea typeface="+mn-ea"/>
                          <a:cs typeface="+mn-cs"/>
                        </a:rPr>
                        <a:t>e nel secondo anno + la “quota</a:t>
                      </a:r>
                    </a:p>
                    <a:p>
                      <a:r>
                        <a:rPr lang="it-IT" sz="1800" kern="1200" dirty="0" smtClean="0">
                          <a:solidFill>
                            <a:schemeClr val="dk1"/>
                          </a:solidFill>
                          <a:effectLst/>
                          <a:latin typeface="+mn-lt"/>
                          <a:ea typeface="+mn-ea"/>
                          <a:cs typeface="+mn-cs"/>
                        </a:rPr>
                        <a:t>parte” delle ore previste nel</a:t>
                      </a:r>
                    </a:p>
                    <a:p>
                      <a:r>
                        <a:rPr lang="it-IT" sz="1800" kern="1200" dirty="0" smtClean="0">
                          <a:solidFill>
                            <a:schemeClr val="dk1"/>
                          </a:solidFill>
                          <a:effectLst/>
                          <a:latin typeface="+mn-lt"/>
                          <a:ea typeface="+mn-ea"/>
                          <a:cs typeface="+mn-cs"/>
                        </a:rPr>
                        <a:t>terzo anno</a:t>
                      </a:r>
                      <a:endParaRPr lang="it-IT" dirty="0"/>
                    </a:p>
                  </a:txBody>
                  <a:tcPr/>
                </a:tc>
              </a:tr>
              <a:tr h="351998">
                <a:tc>
                  <a:txBody>
                    <a:bodyPr/>
                    <a:lstStyle/>
                    <a:p>
                      <a:endParaRPr lang="it-IT"/>
                    </a:p>
                  </a:txBody>
                  <a:tcPr/>
                </a:tc>
                <a:tc>
                  <a:txBody>
                    <a:bodyPr/>
                    <a:lstStyle/>
                    <a:p>
                      <a:endParaRPr lang="it-IT"/>
                    </a:p>
                  </a:txBody>
                  <a:tcPr/>
                </a:tc>
                <a:tc>
                  <a:txBody>
                    <a:bodyPr/>
                    <a:lstStyle/>
                    <a:p>
                      <a:endParaRPr lang="it-IT" dirty="0"/>
                    </a:p>
                  </a:txBody>
                  <a:tcPr/>
                </a:tc>
              </a:tr>
            </a:tbl>
          </a:graphicData>
        </a:graphic>
      </p:graphicFrame>
    </p:spTree>
    <p:extLst>
      <p:ext uri="{BB962C8B-B14F-4D97-AF65-F5344CB8AC3E}">
        <p14:creationId xmlns:p14="http://schemas.microsoft.com/office/powerpoint/2010/main" val="9274646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disposizione, un esempio: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456833800"/>
              </p:ext>
            </p:extLst>
          </p:nvPr>
        </p:nvGraphicFramePr>
        <p:xfrm>
          <a:off x="531446" y="2000738"/>
          <a:ext cx="9683264" cy="4702065"/>
        </p:xfrm>
        <a:graphic>
          <a:graphicData uri="http://schemas.openxmlformats.org/drawingml/2006/table">
            <a:tbl>
              <a:tblPr firstRow="1" bandRow="1">
                <a:tableStyleId>{5C22544A-7EE6-4342-B048-85BDC9FD1C3A}</a:tableStyleId>
              </a:tblPr>
              <a:tblGrid>
                <a:gridCol w="2420816"/>
                <a:gridCol w="2420816"/>
                <a:gridCol w="2420816"/>
                <a:gridCol w="2420816"/>
              </a:tblGrid>
              <a:tr h="580053">
                <a:tc>
                  <a:txBody>
                    <a:bodyPr/>
                    <a:lstStyle/>
                    <a:p>
                      <a:pPr algn="ctr">
                        <a:lnSpc>
                          <a:spcPct val="107000"/>
                        </a:lnSpc>
                        <a:spcAft>
                          <a:spcPts val="0"/>
                        </a:spcAft>
                      </a:pPr>
                      <a:r>
                        <a:rPr lang="it-IT" sz="1800" b="1" dirty="0">
                          <a:effectLst/>
                          <a:latin typeface="Calibri" panose="020F0502020204030204" pitchFamily="34" charset="0"/>
                          <a:ea typeface="Calibri" panose="020F0502020204030204" pitchFamily="34" charset="0"/>
                          <a:cs typeface="Times New Roman" panose="02020603050405020304" pitchFamily="18" charset="0"/>
                        </a:rPr>
                        <a:t>Data di assunzione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800" b="1" dirty="0">
                          <a:effectLst/>
                          <a:latin typeface="Calibri" panose="020F0502020204030204" pitchFamily="34" charset="0"/>
                          <a:ea typeface="Calibri" panose="020F0502020204030204" pitchFamily="34" charset="0"/>
                          <a:cs typeface="Times New Roman" panose="02020603050405020304" pitchFamily="18" charset="0"/>
                        </a:rPr>
                        <a:t>1° anno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800" b="1" dirty="0">
                          <a:effectLst/>
                          <a:latin typeface="Calibri" panose="020F0502020204030204" pitchFamily="34" charset="0"/>
                          <a:ea typeface="Calibri" panose="020F0502020204030204" pitchFamily="34" charset="0"/>
                          <a:cs typeface="Times New Roman" panose="02020603050405020304" pitchFamily="18" charset="0"/>
                        </a:rPr>
                        <a:t>2° anno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800" b="1" dirty="0">
                          <a:effectLst/>
                          <a:latin typeface="Calibri" panose="020F0502020204030204" pitchFamily="34" charset="0"/>
                          <a:ea typeface="Calibri" panose="020F0502020204030204" pitchFamily="34" charset="0"/>
                          <a:cs typeface="Times New Roman" panose="02020603050405020304" pitchFamily="18" charset="0"/>
                        </a:rPr>
                        <a:t>3° anno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80053">
                <a:tc>
                  <a:txBody>
                    <a:bodyPr/>
                    <a:lstStyle/>
                    <a:p>
                      <a:endParaRPr lang="it-IT" sz="1800" dirty="0"/>
                    </a:p>
                  </a:txBody>
                  <a:tcPr/>
                </a:tc>
                <a:tc>
                  <a:txBody>
                    <a:bodyPr/>
                    <a:lstStyle/>
                    <a:p>
                      <a:pPr algn="ctr">
                        <a:lnSpc>
                          <a:spcPct val="107000"/>
                        </a:lnSpc>
                        <a:spcAft>
                          <a:spcPts val="0"/>
                        </a:spcAft>
                      </a:pPr>
                      <a:r>
                        <a:rPr lang="it-IT" sz="1800" b="1" dirty="0">
                          <a:effectLst/>
                          <a:latin typeface="Calibri" panose="020F0502020204030204" pitchFamily="34" charset="0"/>
                          <a:ea typeface="Calibri" panose="020F0502020204030204" pitchFamily="34" charset="0"/>
                          <a:cs typeface="Times New Roman" panose="02020603050405020304" pitchFamily="18" charset="0"/>
                        </a:rPr>
                        <a:t>120 ore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800" b="1" dirty="0">
                          <a:effectLst/>
                          <a:latin typeface="Calibri" panose="020F0502020204030204" pitchFamily="34" charset="0"/>
                          <a:ea typeface="Calibri" panose="020F0502020204030204" pitchFamily="34" charset="0"/>
                          <a:cs typeface="Times New Roman" panose="02020603050405020304" pitchFamily="18" charset="0"/>
                        </a:rPr>
                        <a:t>120+120 ore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800" b="1" dirty="0">
                          <a:effectLst/>
                          <a:latin typeface="Calibri" panose="020F0502020204030204" pitchFamily="34" charset="0"/>
                          <a:ea typeface="Calibri" panose="020F0502020204030204" pitchFamily="34" charset="0"/>
                          <a:cs typeface="Times New Roman" panose="02020603050405020304" pitchFamily="18" charset="0"/>
                        </a:rPr>
                        <a:t>120+120+120 ore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80053">
                <a:tc>
                  <a:txBody>
                    <a:bodyPr/>
                    <a:lstStyle/>
                    <a:p>
                      <a:pPr algn="ctr">
                        <a:lnSpc>
                          <a:spcPct val="107000"/>
                        </a:lnSpc>
                        <a:spcAft>
                          <a:spcPts val="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21.10.2015</a:t>
                      </a:r>
                    </a:p>
                  </a:txBody>
                  <a:tcPr marL="68580" marR="68580" marT="0" marB="0"/>
                </a:tc>
                <a:tc>
                  <a:txBody>
                    <a:bodyPr/>
                    <a:lstStyle/>
                    <a:p>
                      <a:pPr algn="ctr">
                        <a:lnSpc>
                          <a:spcPct val="107000"/>
                        </a:lnSpc>
                        <a:spcAft>
                          <a:spcPts val="0"/>
                        </a:spcAft>
                      </a:pPr>
                      <a:r>
                        <a:rPr lang="it-IT" sz="1800">
                          <a:effectLst/>
                          <a:latin typeface="Calibri" panose="020F0502020204030204" pitchFamily="34" charset="0"/>
                          <a:ea typeface="Calibri" panose="020F0502020204030204" pitchFamily="34" charset="0"/>
                          <a:cs typeface="Times New Roman" panose="02020603050405020304" pitchFamily="18" charset="0"/>
                        </a:rPr>
                        <a:t>21.11.2016</a:t>
                      </a:r>
                    </a:p>
                  </a:txBody>
                  <a:tcPr marL="68580" marR="68580" marT="0" marB="0"/>
                </a:tc>
                <a:tc>
                  <a:txBody>
                    <a:bodyPr/>
                    <a:lstStyle/>
                    <a:p>
                      <a:pPr algn="ctr">
                        <a:lnSpc>
                          <a:spcPct val="107000"/>
                        </a:lnSpc>
                        <a:spcAft>
                          <a:spcPts val="0"/>
                        </a:spcAft>
                      </a:pPr>
                      <a:r>
                        <a:rPr lang="it-IT" sz="1800">
                          <a:effectLst/>
                          <a:latin typeface="Calibri" panose="020F0502020204030204" pitchFamily="34" charset="0"/>
                          <a:ea typeface="Calibri" panose="020F0502020204030204" pitchFamily="34" charset="0"/>
                          <a:cs typeface="Times New Roman" panose="02020603050405020304" pitchFamily="18" charset="0"/>
                        </a:rPr>
                        <a:t>21.11.2017</a:t>
                      </a:r>
                    </a:p>
                  </a:txBody>
                  <a:tcPr marL="68580" marR="68580" marT="0" marB="0"/>
                </a:tc>
                <a:tc>
                  <a:txBody>
                    <a:bodyPr/>
                    <a:lstStyle/>
                    <a:p>
                      <a:pPr algn="ctr">
                        <a:lnSpc>
                          <a:spcPct val="107000"/>
                        </a:lnSpc>
                        <a:spcAft>
                          <a:spcPts val="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21.11.2018</a:t>
                      </a:r>
                    </a:p>
                  </a:txBody>
                  <a:tcPr marL="68580" marR="68580" marT="0" marB="0"/>
                </a:tc>
              </a:tr>
              <a:tr h="2961906">
                <a:tc>
                  <a:txBody>
                    <a:bodyPr/>
                    <a:lstStyle/>
                    <a:p>
                      <a:endParaRPr lang="it-IT" sz="1800"/>
                    </a:p>
                  </a:txBody>
                  <a:tcPr/>
                </a:tc>
                <a:tc>
                  <a:txBody>
                    <a:bodyPr/>
                    <a:lstStyle/>
                    <a:p>
                      <a:pPr algn="ctr">
                        <a:lnSpc>
                          <a:spcPct val="107000"/>
                        </a:lnSpc>
                        <a:spcAft>
                          <a:spcPts val="0"/>
                        </a:spcAft>
                      </a:pPr>
                      <a:r>
                        <a:rPr lang="it-IT" sz="1800" b="1" dirty="0">
                          <a:effectLst/>
                          <a:latin typeface="Calibri" panose="020F0502020204030204" pitchFamily="34" charset="0"/>
                          <a:ea typeface="Calibri" panose="020F0502020204030204" pitchFamily="34" charset="0"/>
                          <a:cs typeface="Times New Roman" panose="02020603050405020304" pitchFamily="18" charset="0"/>
                        </a:rPr>
                        <a:t>In caso di accertamento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it-IT" sz="1800" b="1" i="1" dirty="0">
                          <a:effectLst/>
                          <a:latin typeface="Calibri" panose="020F0502020204030204" pitchFamily="34" charset="0"/>
                          <a:ea typeface="Calibri" panose="020F0502020204030204" pitchFamily="34" charset="0"/>
                          <a:cs typeface="Times New Roman" panose="02020603050405020304" pitchFamily="18" charset="0"/>
                        </a:rPr>
                        <a:t>Disposizione sempre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800" b="1" dirty="0">
                          <a:effectLst/>
                          <a:latin typeface="Calibri" panose="020F0502020204030204" pitchFamily="34" charset="0"/>
                          <a:ea typeface="Calibri" panose="020F0502020204030204" pitchFamily="34" charset="0"/>
                          <a:cs typeface="Times New Roman" panose="02020603050405020304" pitchFamily="18" charset="0"/>
                        </a:rPr>
                        <a:t>In caso di accertamento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21.04.17</a:t>
                      </a:r>
                    </a:p>
                    <a:p>
                      <a:pPr algn="ctr">
                        <a:lnSpc>
                          <a:spcPct val="107000"/>
                        </a:lnSpc>
                        <a:spcAft>
                          <a:spcPts val="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120+60 ore da svolgere</a:t>
                      </a:r>
                    </a:p>
                    <a:p>
                      <a:pPr algn="ctr">
                        <a:lnSpc>
                          <a:spcPct val="107000"/>
                        </a:lnSpc>
                        <a:spcAft>
                          <a:spcPts val="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60 ore svolte</a:t>
                      </a:r>
                    </a:p>
                    <a:p>
                      <a:pPr algn="ctr">
                        <a:lnSpc>
                          <a:spcPct val="107000"/>
                        </a:lnSpc>
                        <a:spcAft>
                          <a:spcPts val="0"/>
                        </a:spcAft>
                      </a:pPr>
                      <a:r>
                        <a:rPr lang="it-IT" sz="1800" b="1" dirty="0">
                          <a:effectLst/>
                          <a:latin typeface="Calibri" panose="020F0502020204030204" pitchFamily="34" charset="0"/>
                          <a:ea typeface="Calibri" panose="020F0502020204030204" pitchFamily="34" charset="0"/>
                          <a:cs typeface="Times New Roman" panose="02020603050405020304" pitchFamily="18" charset="0"/>
                        </a:rPr>
                        <a:t>33% svolta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it-IT" sz="1800" b="1" dirty="0">
                          <a:effectLst/>
                          <a:latin typeface="Calibri" panose="020F0502020204030204" pitchFamily="34" charset="0"/>
                          <a:ea typeface="Calibri" panose="020F0502020204030204" pitchFamily="34" charset="0"/>
                          <a:cs typeface="Times New Roman" panose="02020603050405020304" pitchFamily="18" charset="0"/>
                        </a:rPr>
                        <a:t>40% dovuta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it-IT" sz="1800" b="1" i="1" dirty="0">
                          <a:effectLst/>
                          <a:latin typeface="Calibri" panose="020F0502020204030204" pitchFamily="34" charset="0"/>
                          <a:ea typeface="Calibri" panose="020F0502020204030204" pitchFamily="34" charset="0"/>
                          <a:cs typeface="Times New Roman" panose="02020603050405020304" pitchFamily="18" charset="0"/>
                        </a:rPr>
                        <a:t>Disposizione non ammessa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it-IT" sz="1800" b="1" dirty="0">
                          <a:effectLst/>
                          <a:latin typeface="Calibri" panose="020F0502020204030204" pitchFamily="34" charset="0"/>
                          <a:ea typeface="Calibri" panose="020F0502020204030204" pitchFamily="34" charset="0"/>
                          <a:cs typeface="Times New Roman" panose="02020603050405020304" pitchFamily="18" charset="0"/>
                        </a:rPr>
                        <a:t>In caso di accertamento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21.04.18</a:t>
                      </a:r>
                    </a:p>
                    <a:p>
                      <a:pPr>
                        <a:lnSpc>
                          <a:spcPct val="107000"/>
                        </a:lnSpc>
                        <a:spcAft>
                          <a:spcPts val="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120+120+60 ore da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sv</a:t>
                      </a:r>
                      <a:r>
                        <a:rPr lang="it-IT" sz="1800" dirty="0">
                          <a:effectLst/>
                          <a:latin typeface="Calibri" panose="020F0502020204030204" pitchFamily="34" charset="0"/>
                          <a:ea typeface="Calibri" panose="020F0502020204030204" pitchFamily="34" charset="0"/>
                          <a:cs typeface="Times New Roman" panose="02020603050405020304" pitchFamily="18" charset="0"/>
                        </a:rPr>
                        <a:t>.</a:t>
                      </a:r>
                    </a:p>
                    <a:p>
                      <a:pPr algn="ctr">
                        <a:lnSpc>
                          <a:spcPct val="107000"/>
                        </a:lnSpc>
                        <a:spcAft>
                          <a:spcPts val="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220 ore svolte</a:t>
                      </a:r>
                    </a:p>
                    <a:p>
                      <a:pPr algn="ctr">
                        <a:lnSpc>
                          <a:spcPct val="107000"/>
                        </a:lnSpc>
                        <a:spcAft>
                          <a:spcPts val="0"/>
                        </a:spcAft>
                      </a:pPr>
                      <a:r>
                        <a:rPr lang="it-IT" sz="1800" b="1" dirty="0">
                          <a:effectLst/>
                          <a:latin typeface="Calibri" panose="020F0502020204030204" pitchFamily="34" charset="0"/>
                          <a:ea typeface="Calibri" panose="020F0502020204030204" pitchFamily="34" charset="0"/>
                          <a:cs typeface="Times New Roman" panose="02020603050405020304" pitchFamily="18" charset="0"/>
                        </a:rPr>
                        <a:t>73% ore svolte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it-IT" sz="1800" b="1" dirty="0">
                          <a:effectLst/>
                          <a:latin typeface="Calibri" panose="020F0502020204030204" pitchFamily="34" charset="0"/>
                          <a:ea typeface="Calibri" panose="020F0502020204030204" pitchFamily="34" charset="0"/>
                          <a:cs typeface="Times New Roman" panose="02020603050405020304" pitchFamily="18" charset="0"/>
                        </a:rPr>
                        <a:t>60% dovuta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it-IT" sz="1800" b="1" i="1" dirty="0">
                          <a:effectLst/>
                          <a:latin typeface="Calibri" panose="020F0502020204030204" pitchFamily="34" charset="0"/>
                          <a:ea typeface="Calibri" panose="020F0502020204030204" pitchFamily="34" charset="0"/>
                          <a:cs typeface="Times New Roman" panose="02020603050405020304" pitchFamily="18" charset="0"/>
                        </a:rPr>
                        <a:t>Disposizione emanata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it-IT" sz="1800" b="1" i="1" dirty="0">
                          <a:effectLst/>
                          <a:latin typeface="Calibri" panose="020F0502020204030204" pitchFamily="34" charset="0"/>
                          <a:ea typeface="Calibri" panose="020F0502020204030204" pitchFamily="34" charset="0"/>
                          <a:cs typeface="Times New Roman" panose="02020603050405020304" pitchFamily="18" charset="0"/>
                        </a:rPr>
                        <a:t>Recupero del debito formativo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9161694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Qual </a:t>
            </a:r>
            <a:r>
              <a:rPr lang="it-IT" b="1" dirty="0"/>
              <a:t>è la durata massima del piano formativo?</a:t>
            </a:r>
            <a:r>
              <a:rPr lang="it-IT" dirty="0"/>
              <a:t/>
            </a:r>
            <a:br>
              <a:rPr lang="it-IT" dirty="0"/>
            </a:br>
            <a:endParaRPr lang="it-IT" dirty="0"/>
          </a:p>
        </p:txBody>
      </p:sp>
      <p:sp>
        <p:nvSpPr>
          <p:cNvPr id="3" name="Segnaposto contenuto 2"/>
          <p:cNvSpPr>
            <a:spLocks noGrp="1"/>
          </p:cNvSpPr>
          <p:nvPr>
            <p:ph idx="1"/>
          </p:nvPr>
        </p:nvSpPr>
        <p:spPr/>
        <p:txBody>
          <a:bodyPr/>
          <a:lstStyle/>
          <a:p>
            <a:pPr marL="0" indent="0" algn="ctr">
              <a:buNone/>
            </a:pPr>
            <a:r>
              <a:rPr lang="it-IT" dirty="0"/>
              <a:t>La durata del percorso formativo dell’apprendista, contenuto nel piano formativo individuale, è rimessa agli accordi interconfederali o alla contrattazione collettiva di settore. In ogni caso non potrà essere superiore a 3 anni (ovvero cinque per le figure professionali dell’artigianato).</a:t>
            </a:r>
            <a:br>
              <a:rPr lang="it-IT" dirty="0"/>
            </a:br>
            <a:endParaRPr lang="it-IT" dirty="0"/>
          </a:p>
        </p:txBody>
      </p:sp>
    </p:spTree>
    <p:extLst>
      <p:ext uri="{BB962C8B-B14F-4D97-AF65-F5344CB8AC3E}">
        <p14:creationId xmlns:p14="http://schemas.microsoft.com/office/powerpoint/2010/main" val="3113775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0321" y="703385"/>
            <a:ext cx="9613861" cy="1130781"/>
          </a:xfrm>
        </p:spPr>
        <p:txBody>
          <a:bodyPr>
            <a:normAutofit fontScale="90000"/>
          </a:bodyPr>
          <a:lstStyle/>
          <a:p>
            <a:r>
              <a:rPr lang="it-IT" b="1" dirty="0" smtClean="0"/>
              <a:t/>
            </a:r>
            <a:br>
              <a:rPr lang="it-IT" b="1" dirty="0" smtClean="0"/>
            </a:br>
            <a:r>
              <a:rPr lang="it-IT" b="1" dirty="0" smtClean="0"/>
              <a:t>Chi </a:t>
            </a:r>
            <a:r>
              <a:rPr lang="it-IT" b="1" dirty="0"/>
              <a:t>sono i destinatari del contratto di apprendistato?</a:t>
            </a:r>
            <a:r>
              <a:rPr lang="it-IT" dirty="0"/>
              <a:t/>
            </a:r>
            <a:br>
              <a:rPr lang="it-IT" dirty="0"/>
            </a:br>
            <a:endParaRPr lang="it-IT" dirty="0"/>
          </a:p>
        </p:txBody>
      </p:sp>
      <p:sp>
        <p:nvSpPr>
          <p:cNvPr id="3" name="Segnaposto contenuto 2"/>
          <p:cNvSpPr>
            <a:spLocks noGrp="1"/>
          </p:cNvSpPr>
          <p:nvPr>
            <p:ph idx="1"/>
          </p:nvPr>
        </p:nvSpPr>
        <p:spPr/>
        <p:txBody>
          <a:bodyPr/>
          <a:lstStyle/>
          <a:p>
            <a:pPr marL="0" indent="0" algn="ctr">
              <a:buNone/>
            </a:pPr>
            <a:r>
              <a:rPr lang="it-IT" dirty="0"/>
              <a:t>L’apprendistato, a seconda della tipologia, è un contratto dedicato ai giovani di età compresa tra i 15 e i 29 anni</a:t>
            </a:r>
            <a:r>
              <a:rPr lang="it-IT" dirty="0" smtClean="0"/>
              <a:t>.</a:t>
            </a:r>
          </a:p>
          <a:p>
            <a:r>
              <a:rPr lang="it-IT" dirty="0" smtClean="0"/>
              <a:t>18-29 anni </a:t>
            </a:r>
            <a:r>
              <a:rPr lang="it-IT" sz="1600" dirty="0" smtClean="0"/>
              <a:t>e gg.364 Apprendistato Professionalizzante o di mestiere</a:t>
            </a:r>
          </a:p>
          <a:p>
            <a:r>
              <a:rPr lang="it-IT" dirty="0" smtClean="0"/>
              <a:t>17 anni </a:t>
            </a:r>
            <a:r>
              <a:rPr lang="it-IT" sz="1800" dirty="0" smtClean="0"/>
              <a:t>se in possesso di qualifica professionale (</a:t>
            </a:r>
            <a:r>
              <a:rPr lang="it-IT" sz="1800" dirty="0" err="1" smtClean="0"/>
              <a:t>D.Lgs.</a:t>
            </a:r>
            <a:r>
              <a:rPr lang="it-IT" sz="1800" dirty="0" smtClean="0"/>
              <a:t> 226/05)</a:t>
            </a:r>
          </a:p>
          <a:p>
            <a:r>
              <a:rPr lang="it-IT" sz="2800" dirty="0" smtClean="0"/>
              <a:t>Senza limiti di età </a:t>
            </a:r>
            <a:r>
              <a:rPr lang="it-IT" sz="1800" dirty="0" smtClean="0"/>
              <a:t>se beneficiari </a:t>
            </a:r>
            <a:r>
              <a:rPr lang="it-IT" sz="1800" dirty="0" err="1" smtClean="0"/>
              <a:t>Ind.Mobilità</a:t>
            </a:r>
            <a:r>
              <a:rPr lang="it-IT" sz="1800" dirty="0" smtClean="0"/>
              <a:t>/</a:t>
            </a:r>
            <a:r>
              <a:rPr lang="it-IT" sz="1800" dirty="0" err="1" smtClean="0"/>
              <a:t>Tratt.di</a:t>
            </a:r>
            <a:r>
              <a:rPr lang="it-IT" sz="1800" dirty="0" smtClean="0"/>
              <a:t> </a:t>
            </a:r>
            <a:r>
              <a:rPr lang="it-IT" sz="1800" dirty="0" err="1" smtClean="0"/>
              <a:t>disocc</a:t>
            </a:r>
            <a:r>
              <a:rPr lang="it-IT" sz="1800" dirty="0" smtClean="0"/>
              <a:t>.</a:t>
            </a:r>
            <a:endParaRPr lang="it-IT" sz="1800" dirty="0"/>
          </a:p>
        </p:txBody>
      </p:sp>
    </p:spTree>
    <p:extLst>
      <p:ext uri="{BB962C8B-B14F-4D97-AF65-F5344CB8AC3E}">
        <p14:creationId xmlns:p14="http://schemas.microsoft.com/office/powerpoint/2010/main" val="1923276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Quante </a:t>
            </a:r>
            <a:r>
              <a:rPr lang="it-IT" b="1" dirty="0"/>
              <a:t>e quali sono le tipologie di </a:t>
            </a:r>
            <a:r>
              <a:rPr lang="it-IT" b="1" dirty="0" smtClean="0"/>
              <a:t>apprendistato?</a:t>
            </a:r>
            <a:r>
              <a:rPr lang="it-IT" dirty="0"/>
              <a:t/>
            </a:r>
            <a:br>
              <a:rPr lang="it-IT" dirty="0"/>
            </a:br>
            <a:endParaRPr lang="it-IT" dirty="0"/>
          </a:p>
        </p:txBody>
      </p:sp>
      <p:sp>
        <p:nvSpPr>
          <p:cNvPr id="3" name="Segnaposto contenuto 2"/>
          <p:cNvSpPr>
            <a:spLocks noGrp="1"/>
          </p:cNvSpPr>
          <p:nvPr>
            <p:ph idx="1"/>
          </p:nvPr>
        </p:nvSpPr>
        <p:spPr/>
        <p:txBody>
          <a:bodyPr/>
          <a:lstStyle/>
          <a:p>
            <a:r>
              <a:rPr lang="it-IT" b="1" dirty="0"/>
              <a:t>Per la qualifica o per il diploma professionale, il diploma di istruzione secondaria superiore e il certificato di specializzazione tecnica </a:t>
            </a:r>
            <a:r>
              <a:rPr lang="it-IT" b="1" dirty="0" smtClean="0"/>
              <a:t>superiore</a:t>
            </a:r>
          </a:p>
          <a:p>
            <a:r>
              <a:rPr lang="it-IT" b="1" dirty="0"/>
              <a:t>Professionalizzante o di </a:t>
            </a:r>
            <a:r>
              <a:rPr lang="it-IT" b="1" dirty="0" smtClean="0"/>
              <a:t>mestiere</a:t>
            </a:r>
          </a:p>
          <a:p>
            <a:r>
              <a:rPr lang="it-IT" b="1" dirty="0"/>
              <a:t>Di alta formazione e ricerca</a:t>
            </a:r>
            <a:endParaRPr lang="it-IT" dirty="0"/>
          </a:p>
        </p:txBody>
      </p:sp>
    </p:spTree>
    <p:extLst>
      <p:ext uri="{BB962C8B-B14F-4D97-AF65-F5344CB8AC3E}">
        <p14:creationId xmlns:p14="http://schemas.microsoft.com/office/powerpoint/2010/main" val="1155832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L’apprendistato </a:t>
            </a:r>
            <a:r>
              <a:rPr lang="it-IT" b="1" dirty="0"/>
              <a:t>professionalizzante può essere utilizzato sia nel settore privato che nel settore pubblico?</a:t>
            </a:r>
            <a:r>
              <a:rPr lang="it-IT" dirty="0"/>
              <a:t/>
            </a:r>
            <a:br>
              <a:rPr lang="it-IT" dirty="0"/>
            </a:br>
            <a:endParaRPr lang="it-IT" dirty="0"/>
          </a:p>
        </p:txBody>
      </p:sp>
      <p:sp>
        <p:nvSpPr>
          <p:cNvPr id="3" name="Segnaposto contenuto 2"/>
          <p:cNvSpPr>
            <a:spLocks noGrp="1"/>
          </p:cNvSpPr>
          <p:nvPr>
            <p:ph idx="1"/>
          </p:nvPr>
        </p:nvSpPr>
        <p:spPr/>
        <p:txBody>
          <a:bodyPr/>
          <a:lstStyle/>
          <a:p>
            <a:pPr marL="0" indent="0" algn="ctr">
              <a:buNone/>
            </a:pPr>
            <a:endParaRPr lang="it-IT" dirty="0" smtClean="0"/>
          </a:p>
          <a:p>
            <a:pPr marL="0" indent="0" algn="ctr">
              <a:buNone/>
            </a:pPr>
            <a:r>
              <a:rPr lang="it-IT" dirty="0" smtClean="0"/>
              <a:t>Il </a:t>
            </a:r>
            <a:r>
              <a:rPr lang="it-IT" dirty="0" err="1"/>
              <a:t>Dlgs</a:t>
            </a:r>
            <a:r>
              <a:rPr lang="it-IT" dirty="0"/>
              <a:t> 81/2015, all’art. 47 comma 6, prevede espressamente che il contratto di apprendistato professionalizzante sia utilizzabile anche nel settore pubblico demandando ad un D.P.C.M. </a:t>
            </a:r>
            <a:r>
              <a:rPr lang="it-IT" i="1" dirty="0"/>
              <a:t>(“la disciplina del reclutamento e dell’accesso nonché l’applicazione del contratto di apprendistato.”)</a:t>
            </a:r>
            <a:endParaRPr lang="it-IT" dirty="0"/>
          </a:p>
        </p:txBody>
      </p:sp>
    </p:spTree>
    <p:extLst>
      <p:ext uri="{BB962C8B-B14F-4D97-AF65-F5344CB8AC3E}">
        <p14:creationId xmlns:p14="http://schemas.microsoft.com/office/powerpoint/2010/main" val="4152515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Quali sono gli obblighi del datore di lavoro e dell’apprendista nel contratto di apprendistato?</a:t>
            </a:r>
            <a:endParaRPr lang="it-IT" dirty="0"/>
          </a:p>
        </p:txBody>
      </p:sp>
      <p:sp>
        <p:nvSpPr>
          <p:cNvPr id="3" name="Segnaposto contenuto 2"/>
          <p:cNvSpPr>
            <a:spLocks noGrp="1"/>
          </p:cNvSpPr>
          <p:nvPr>
            <p:ph idx="1"/>
          </p:nvPr>
        </p:nvSpPr>
        <p:spPr/>
        <p:txBody>
          <a:bodyPr/>
          <a:lstStyle/>
          <a:p>
            <a:pPr marL="0" indent="0">
              <a:buNone/>
            </a:pPr>
            <a:r>
              <a:rPr lang="it-IT" dirty="0" smtClean="0"/>
              <a:t>1) Nell’ambito </a:t>
            </a:r>
            <a:r>
              <a:rPr lang="it-IT" dirty="0"/>
              <a:t>del contratto di apprendistato il datore di lavoro deve rispettare tutte le obbligazioni tipiche di qualsiasi rapporto di lavoro subordinato (pagare la retribuzione, rispettare la contrattazione collettiva…) e, in più, attuare tutti gli obblighi formativi previsti dalla legge o dal contratto collettivo.</a:t>
            </a:r>
            <a:br>
              <a:rPr lang="it-IT" dirty="0"/>
            </a:br>
            <a:r>
              <a:rPr lang="it-IT" dirty="0" smtClean="0"/>
              <a:t>2) L’apprendista </a:t>
            </a:r>
            <a:r>
              <a:rPr lang="it-IT" dirty="0"/>
              <a:t>deve rispettare tutte le obbligazioni discendenti dal rapporto di lavoro </a:t>
            </a:r>
            <a:r>
              <a:rPr lang="it-IT" dirty="0" smtClean="0"/>
              <a:t>nonché </a:t>
            </a:r>
            <a:r>
              <a:rPr lang="it-IT" dirty="0"/>
              <a:t>rispettare tutti gli obblighi finalizzati al corretto adempimento del percorso </a:t>
            </a:r>
            <a:r>
              <a:rPr lang="it-IT" dirty="0" smtClean="0"/>
              <a:t>formativo.</a:t>
            </a:r>
            <a:endParaRPr lang="it-IT" dirty="0"/>
          </a:p>
        </p:txBody>
      </p:sp>
    </p:spTree>
    <p:extLst>
      <p:ext uri="{BB962C8B-B14F-4D97-AF65-F5344CB8AC3E}">
        <p14:creationId xmlns:p14="http://schemas.microsoft.com/office/powerpoint/2010/main" val="540438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a:r>
            <a:br>
              <a:rPr lang="it-IT" b="1" dirty="0" smtClean="0"/>
            </a:br>
            <a:r>
              <a:rPr lang="it-IT" b="1" dirty="0" smtClean="0"/>
              <a:t>Che </a:t>
            </a:r>
            <a:r>
              <a:rPr lang="it-IT" b="1" dirty="0"/>
              <a:t>forma deve avere il contratto di apprendistato?</a:t>
            </a:r>
            <a:r>
              <a:rPr lang="it-IT" dirty="0"/>
              <a:t/>
            </a:r>
            <a:br>
              <a:rPr lang="it-IT" dirty="0"/>
            </a:br>
            <a:endParaRPr lang="it-IT" dirty="0"/>
          </a:p>
        </p:txBody>
      </p:sp>
      <p:sp>
        <p:nvSpPr>
          <p:cNvPr id="3" name="Segnaposto contenuto 2"/>
          <p:cNvSpPr>
            <a:spLocks noGrp="1"/>
          </p:cNvSpPr>
          <p:nvPr>
            <p:ph idx="1"/>
          </p:nvPr>
        </p:nvSpPr>
        <p:spPr>
          <a:xfrm>
            <a:off x="680321" y="2336872"/>
            <a:ext cx="9613861" cy="4032665"/>
          </a:xfrm>
        </p:spPr>
        <p:txBody>
          <a:bodyPr>
            <a:normAutofit fontScale="92500" lnSpcReduction="10000"/>
          </a:bodyPr>
          <a:lstStyle/>
          <a:p>
            <a:pPr marL="0" indent="0" algn="ctr">
              <a:buNone/>
            </a:pPr>
            <a:r>
              <a:rPr lang="it-IT" dirty="0"/>
              <a:t>La legge prevede che il contratto sia redatto in forma scritta ai fini della prova (art. 42 comma 1</a:t>
            </a:r>
            <a:r>
              <a:rPr lang="it-IT" dirty="0" smtClean="0"/>
              <a:t>)</a:t>
            </a:r>
          </a:p>
          <a:p>
            <a:pPr marL="0" indent="0">
              <a:buNone/>
            </a:pPr>
            <a:r>
              <a:rPr lang="it-IT" dirty="0" smtClean="0"/>
              <a:t>Contenuti tipici del contratto:</a:t>
            </a:r>
          </a:p>
          <a:p>
            <a:pPr marL="0" indent="0">
              <a:buNone/>
            </a:pPr>
            <a:r>
              <a:rPr lang="it-IT" dirty="0" smtClean="0"/>
              <a:t>luogo </a:t>
            </a:r>
          </a:p>
          <a:p>
            <a:pPr marL="0" indent="0">
              <a:buNone/>
            </a:pPr>
            <a:r>
              <a:rPr lang="it-IT" dirty="0" smtClean="0"/>
              <a:t>orario </a:t>
            </a:r>
          </a:p>
          <a:p>
            <a:pPr marL="0" indent="0">
              <a:buNone/>
            </a:pPr>
            <a:r>
              <a:rPr lang="it-IT" dirty="0" smtClean="0"/>
              <a:t>retribuzione </a:t>
            </a:r>
          </a:p>
          <a:p>
            <a:pPr marL="0" indent="0">
              <a:buNone/>
            </a:pPr>
            <a:r>
              <a:rPr lang="it-IT" dirty="0" smtClean="0"/>
              <a:t>inquadramento</a:t>
            </a:r>
          </a:p>
          <a:p>
            <a:pPr marL="0" indent="0">
              <a:buNone/>
            </a:pPr>
            <a:r>
              <a:rPr lang="it-IT" dirty="0"/>
              <a:t>t</a:t>
            </a:r>
            <a:r>
              <a:rPr lang="it-IT" dirty="0" smtClean="0"/>
              <a:t>utor</a:t>
            </a:r>
          </a:p>
          <a:p>
            <a:pPr marL="0" indent="0">
              <a:buNone/>
            </a:pPr>
            <a:r>
              <a:rPr lang="it-IT" dirty="0" err="1" smtClean="0"/>
              <a:t>Pfi</a:t>
            </a:r>
            <a:endParaRPr lang="it-IT" dirty="0" smtClean="0"/>
          </a:p>
          <a:p>
            <a:pPr marL="0" indent="0">
              <a:buNone/>
            </a:pPr>
            <a:r>
              <a:rPr lang="it-IT" dirty="0"/>
              <a:t>p</a:t>
            </a:r>
            <a:r>
              <a:rPr lang="it-IT" dirty="0" smtClean="0"/>
              <a:t>eriodo prova</a:t>
            </a:r>
          </a:p>
          <a:p>
            <a:pPr marL="0" indent="0" algn="ctr">
              <a:buNone/>
            </a:pPr>
            <a:endParaRPr lang="it-IT" dirty="0" smtClean="0"/>
          </a:p>
          <a:p>
            <a:pPr marL="0" indent="0" algn="ctr">
              <a:buNone/>
            </a:pPr>
            <a:endParaRPr lang="it-IT" dirty="0"/>
          </a:p>
          <a:p>
            <a:pPr marL="0" indent="0" algn="ctr">
              <a:buNone/>
            </a:pPr>
            <a:endParaRPr lang="it-IT" dirty="0"/>
          </a:p>
        </p:txBody>
      </p:sp>
    </p:spTree>
    <p:extLst>
      <p:ext uri="{BB962C8B-B14F-4D97-AF65-F5344CB8AC3E}">
        <p14:creationId xmlns:p14="http://schemas.microsoft.com/office/powerpoint/2010/main" val="1679375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Qual è l’orario di lavoro dell’apprendista?</a:t>
            </a:r>
            <a:r>
              <a:rPr lang="it-IT" dirty="0"/>
              <a:t/>
            </a:r>
            <a:br>
              <a:rPr lang="it-IT" dirty="0"/>
            </a:br>
            <a:endParaRPr lang="it-IT" dirty="0"/>
          </a:p>
        </p:txBody>
      </p:sp>
      <p:sp>
        <p:nvSpPr>
          <p:cNvPr id="3" name="Segnaposto contenuto 2"/>
          <p:cNvSpPr>
            <a:spLocks noGrp="1"/>
          </p:cNvSpPr>
          <p:nvPr>
            <p:ph idx="1"/>
          </p:nvPr>
        </p:nvSpPr>
        <p:spPr/>
        <p:txBody>
          <a:bodyPr/>
          <a:lstStyle/>
          <a:p>
            <a:pPr marL="0" indent="0" algn="ctr">
              <a:buNone/>
            </a:pPr>
            <a:endParaRPr lang="it-IT" dirty="0" smtClean="0"/>
          </a:p>
          <a:p>
            <a:pPr marL="0" indent="0" algn="ctr">
              <a:buNone/>
            </a:pPr>
            <a:r>
              <a:rPr lang="it-IT" dirty="0" smtClean="0"/>
              <a:t>L’orario </a:t>
            </a:r>
            <a:r>
              <a:rPr lang="it-IT" dirty="0"/>
              <a:t>di lavoro viene fissato dai contratti collettivi nel rispetto di quanto previsto dal </a:t>
            </a:r>
            <a:r>
              <a:rPr lang="it-IT" dirty="0" err="1"/>
              <a:t>D.lgs</a:t>
            </a:r>
            <a:r>
              <a:rPr lang="it-IT" dirty="0"/>
              <a:t> 66/2003 e ss. i .m. Le ore destinate all’addestramento pratico ed all’insegnamento complementare si considerano, a tutti gli effetti, ore lavorative computabili nell’orario di lavoro</a:t>
            </a:r>
          </a:p>
        </p:txBody>
      </p:sp>
    </p:spTree>
    <p:extLst>
      <p:ext uri="{BB962C8B-B14F-4D97-AF65-F5344CB8AC3E}">
        <p14:creationId xmlns:p14="http://schemas.microsoft.com/office/powerpoint/2010/main" val="153797833"/>
      </p:ext>
    </p:extLst>
  </p:cSld>
  <p:clrMapOvr>
    <a:masterClrMapping/>
  </p:clrMapOvr>
</p:sld>
</file>

<file path=ppt/theme/theme1.xml><?xml version="1.0" encoding="utf-8"?>
<a:theme xmlns:a="http://schemas.openxmlformats.org/drawingml/2006/main" name="Berlino">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TM04033917[[fn=Berlino]]</Template>
  <TotalTime>96</TotalTime>
  <Words>1832</Words>
  <Application>Microsoft Office PowerPoint</Application>
  <PresentationFormat>Personalizzato</PresentationFormat>
  <Paragraphs>163</Paragraphs>
  <Slides>36</Slides>
  <Notes>0</Notes>
  <HiddenSlides>0</HiddenSlides>
  <MMClips>0</MMClips>
  <ScaleCrop>false</ScaleCrop>
  <HeadingPairs>
    <vt:vector size="4" baseType="variant">
      <vt:variant>
        <vt:lpstr>Tema</vt:lpstr>
      </vt:variant>
      <vt:variant>
        <vt:i4>1</vt:i4>
      </vt:variant>
      <vt:variant>
        <vt:lpstr>Titoli diapositive</vt:lpstr>
      </vt:variant>
      <vt:variant>
        <vt:i4>36</vt:i4>
      </vt:variant>
    </vt:vector>
  </HeadingPairs>
  <TitlesOfParts>
    <vt:vector size="37" baseType="lpstr">
      <vt:lpstr>Berlino</vt:lpstr>
      <vt:lpstr>Il Contratto di apprendistato </vt:lpstr>
      <vt:lpstr>Cos’è l’apprendistato?</vt:lpstr>
      <vt:lpstr> Quali sono le norme che disciplinano l’apprendistato? </vt:lpstr>
      <vt:lpstr> Chi sono i destinatari del contratto di apprendistato? </vt:lpstr>
      <vt:lpstr> Quante e quali sono le tipologie di apprendistato? </vt:lpstr>
      <vt:lpstr> L’apprendistato professionalizzante può essere utilizzato sia nel settore privato che nel settore pubblico? </vt:lpstr>
      <vt:lpstr>Quali sono gli obblighi del datore di lavoro e dell’apprendista nel contratto di apprendistato?</vt:lpstr>
      <vt:lpstr> Che forma deve avere il contratto di apprendistato? </vt:lpstr>
      <vt:lpstr>Qual è l’orario di lavoro dell’apprendista? </vt:lpstr>
      <vt:lpstr> E’ possibile stipulare un contratto di apprendistato professionalizzante part time? </vt:lpstr>
      <vt:lpstr> Al termine del periodo di apprendistato il rapporto si trasforma automaticamente in rapporto a tempo indeterminato? </vt:lpstr>
      <vt:lpstr> Durante l’apprendistato, il datore di lavoro può recedere in qualsiasi momento dal rapporto di apprendistato? </vt:lpstr>
      <vt:lpstr> Quanto dura l’apprendistato professionalizzante? </vt:lpstr>
      <vt:lpstr> Quanti apprendisti può assumere un datore di lavoro? </vt:lpstr>
      <vt:lpstr>Quanti apprendisti può assumere un datore di lavoro?</vt:lpstr>
      <vt:lpstr> Sono previsti incentivi per il datore di lavoro che assuma apprendisti?  1/2 </vt:lpstr>
      <vt:lpstr> E’ possibile assumere con contratto di apprendistato un lavoratore in mobilità o un disoccupato? </vt:lpstr>
      <vt:lpstr> Nel caso di mancato recesso del datore di lavoro al termine dell’apprendistato il datore di lavoro continua a godere dei benefici contributivi? </vt:lpstr>
      <vt:lpstr> Sono previsti incentivi per il datore di lavoro che assuma apprendisti? 2/2 </vt:lpstr>
      <vt:lpstr>L’apprendista può essere retribuito a cottimo? </vt:lpstr>
      <vt:lpstr> Esistono aree/funzioni aziendali in cui non è possibile inserire apprendisti? </vt:lpstr>
      <vt:lpstr> I datori di lavoro che hanno sedi in più regioni a quale disciplina fanno riferimento in materia di formazione? </vt:lpstr>
      <vt:lpstr> Che ruolo hanno le Regioni nell’apprendistato professionalizzante? </vt:lpstr>
      <vt:lpstr> E’ ammesso l’apprendistato professionalizzante in aziende che svolgano attività organizzate su cicli stagionali? </vt:lpstr>
      <vt:lpstr>Come viene retribuito l’apprendista? </vt:lpstr>
      <vt:lpstr> Cos’è il Piano Formativo Individuale? </vt:lpstr>
      <vt:lpstr> Cosa sono i profili formativi? </vt:lpstr>
      <vt:lpstr> Chi è il tutor? </vt:lpstr>
      <vt:lpstr> Come si svolge la formazione durante il rapporto di lavoro in apprendistato professionalizzante? </vt:lpstr>
      <vt:lpstr>  Al termine dell’apprendistato viene consegnata una certificazione?  </vt:lpstr>
      <vt:lpstr>Nell’apprendistato in somministrazione chi è responsabile della formazione dell’apprendista?</vt:lpstr>
      <vt:lpstr> E’ possibile ricorrere al finanziamento dei percorsi formativi dell’apprendista? </vt:lpstr>
      <vt:lpstr>In caso di inadempimento degli obblighi formativi quali sanzioni sono previste?</vt:lpstr>
      <vt:lpstr>In caso di controlli… senza formazione?</vt:lpstr>
      <vt:lpstr>La disposizione, un esempio:</vt:lpstr>
      <vt:lpstr> Qual è la durata massima del piano formativo?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Contratto di apprendistato</dc:title>
  <dc:creator>Alberto Di Palma</dc:creator>
  <cp:lastModifiedBy>Matteo Pariscenti</cp:lastModifiedBy>
  <cp:revision>28</cp:revision>
  <dcterms:created xsi:type="dcterms:W3CDTF">2016-10-19T15:25:23Z</dcterms:created>
  <dcterms:modified xsi:type="dcterms:W3CDTF">2016-10-25T08:47:38Z</dcterms:modified>
</cp:coreProperties>
</file>